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6" r:id="rId1"/>
  </p:sldMasterIdLst>
  <p:notesMasterIdLst>
    <p:notesMasterId r:id="rId23"/>
  </p:notesMasterIdLst>
  <p:sldIdLst>
    <p:sldId id="256" r:id="rId2"/>
    <p:sldId id="386" r:id="rId3"/>
    <p:sldId id="415" r:id="rId4"/>
    <p:sldId id="393" r:id="rId5"/>
    <p:sldId id="422" r:id="rId6"/>
    <p:sldId id="424" r:id="rId7"/>
    <p:sldId id="404" r:id="rId8"/>
    <p:sldId id="407" r:id="rId9"/>
    <p:sldId id="405" r:id="rId10"/>
    <p:sldId id="425" r:id="rId11"/>
    <p:sldId id="410" r:id="rId12"/>
    <p:sldId id="427" r:id="rId13"/>
    <p:sldId id="428" r:id="rId14"/>
    <p:sldId id="429" r:id="rId15"/>
    <p:sldId id="430" r:id="rId16"/>
    <p:sldId id="431" r:id="rId17"/>
    <p:sldId id="432" r:id="rId18"/>
    <p:sldId id="435" r:id="rId19"/>
    <p:sldId id="433" r:id="rId20"/>
    <p:sldId id="408" r:id="rId21"/>
    <p:sldId id="409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2F7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82649" autoAdjust="0"/>
  </p:normalViewPr>
  <p:slideViewPr>
    <p:cSldViewPr>
      <p:cViewPr varScale="1">
        <p:scale>
          <a:sx n="92" d="100"/>
          <a:sy n="92" d="100"/>
        </p:scale>
        <p:origin x="39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4" y="16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tr-T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tr-T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tr-TR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8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28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noProof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89F9B4-F859-4C2C-9DD8-90937A6653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30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82917CB-25EA-4DB9-917D-561502865BF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tr-TR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noFill/>
          <a:ln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F89F9B4-F859-4C2C-9DD8-90937A6653E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7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FC27BB-CC0A-4766-9024-190B2908548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tr-TR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noFill/>
          <a:ln/>
        </p:spPr>
        <p:txBody>
          <a:bodyPr wrap="none" anchor="ctr"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2475" cy="3422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3F89F9B4-F859-4C2C-9DD8-90937A6653E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FC27BB-CC0A-4766-9024-190B29085482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Arial" charset="0"/>
              <a:buNone/>
            </a:pPr>
            <a:endParaRPr lang="tr-TR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111625"/>
          </a:xfrm>
          <a:noFill/>
          <a:ln/>
        </p:spPr>
        <p:txBody>
          <a:bodyPr wrap="none" anchor="ctr"/>
          <a:lstStyle/>
          <a:p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C7140D-8FF1-4512-8749-1BEE947531C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323A5-A887-4488-A710-F142EFD3F92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CC0F2160-28A5-4A92-98C6-2D0E14B648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6050" cy="1433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9F8E4-52C3-447D-8091-477EA65630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50ED59-25BA-4EC4-AD3F-E52CC2FCCD0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82608C-C8A7-4BA4-A681-79B198B1003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0" name="Picture 9" descr="ou_logo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500958" y="6357958"/>
            <a:ext cx="1571604" cy="4660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224B004-9C66-44F4-850D-E7D4D68AD5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31250DA-94AF-48F7-95E8-B057ED6E2B9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56D2A4-29F1-46AD-AD3B-3A59859C06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2517FF-E6F4-424A-8D9A-15EDF4F6232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BE4732-D00D-4B9A-B7F7-A2D3E82684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59850DB-9197-44A0-BD84-989FBC2410C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6EDF46-A2AB-4BD0-B8DB-0FD7DF8DBF6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" name="Picture 9" descr="ou_logo.jp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7500958" y="6357958"/>
            <a:ext cx="1571604" cy="4660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Mühendislik FAKÜLTESİ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/>
              <a:t>Endüstri Mühendisliği</a:t>
            </a:r>
          </a:p>
        </p:txBody>
      </p:sp>
      <p:pic>
        <p:nvPicPr>
          <p:cNvPr id="5" name="Picture 4" descr="ou_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9965" y="6096928"/>
            <a:ext cx="2084581" cy="618220"/>
          </a:xfrm>
          <a:prstGeom prst="rect">
            <a:avLst/>
          </a:prstGeom>
        </p:spPr>
      </p:pic>
      <p:pic>
        <p:nvPicPr>
          <p:cNvPr id="6" name="Picture 5" descr="_MG_3876.JP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lum contrast="10000"/>
          </a:blip>
          <a:stretch>
            <a:fillRect/>
          </a:stretch>
        </p:blipFill>
        <p:spPr>
          <a:xfrm>
            <a:off x="2357422" y="357166"/>
            <a:ext cx="6786578" cy="4524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Yetkinlikler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3600" dirty="0"/>
              <a:t>Mühendislik bakış açısı – </a:t>
            </a:r>
          </a:p>
          <a:p>
            <a:pPr marL="0" indent="0">
              <a:buNone/>
            </a:pPr>
            <a:r>
              <a:rPr lang="tr-TR" sz="3600" dirty="0"/>
              <a:t>	</a:t>
            </a:r>
            <a:r>
              <a:rPr lang="en-US" sz="3600" b="1" dirty="0" err="1"/>
              <a:t>analitik</a:t>
            </a:r>
            <a:r>
              <a:rPr lang="en-US" sz="3600" b="1" dirty="0"/>
              <a:t> </a:t>
            </a:r>
            <a:r>
              <a:rPr lang="en-US" sz="3600" b="1" dirty="0" err="1"/>
              <a:t>düşünme</a:t>
            </a:r>
            <a:r>
              <a:rPr lang="en-US" sz="3600" b="1" dirty="0"/>
              <a:t> </a:t>
            </a:r>
            <a:r>
              <a:rPr lang="en-US" sz="3600" b="1" dirty="0" err="1"/>
              <a:t>becerisi</a:t>
            </a:r>
            <a:endParaRPr lang="en-US" sz="3600" b="1" dirty="0"/>
          </a:p>
          <a:p>
            <a:pPr lvl="1"/>
            <a:r>
              <a:rPr lang="en-US" sz="3200" dirty="0" err="1"/>
              <a:t>Matematik</a:t>
            </a:r>
            <a:endParaRPr lang="en-US" sz="3200" dirty="0"/>
          </a:p>
          <a:p>
            <a:pPr lvl="1"/>
            <a:r>
              <a:rPr lang="en-US" sz="3200" dirty="0" err="1"/>
              <a:t>Fizik</a:t>
            </a:r>
            <a:endParaRPr lang="en-US" sz="3200" dirty="0"/>
          </a:p>
          <a:p>
            <a:r>
              <a:rPr lang="tr-TR" sz="3600" dirty="0"/>
              <a:t>İngilizce</a:t>
            </a:r>
          </a:p>
          <a:p>
            <a:r>
              <a:rPr lang="tr-TR" sz="3600" dirty="0"/>
              <a:t>Bilgisayar programlama</a:t>
            </a:r>
          </a:p>
          <a:p>
            <a:r>
              <a:rPr lang="tr-TR" sz="3600" dirty="0"/>
              <a:t>Girişimcilik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59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 Programı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950ED59-25BA-4EC4-AD3F-E52CC2FCCD08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972665"/>
              </p:ext>
            </p:extLst>
          </p:nvPr>
        </p:nvGraphicFramePr>
        <p:xfrm>
          <a:off x="500034" y="1821904"/>
          <a:ext cx="8359486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2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3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2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4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1.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</a:rPr>
                        <a:t>Sınıf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Temel</a:t>
                      </a:r>
                      <a:r>
                        <a:rPr lang="en-US" sz="1800" dirty="0"/>
                        <a:t> </a:t>
                      </a:r>
                    </a:p>
                    <a:p>
                      <a:pPr algn="ctr"/>
                      <a:r>
                        <a:rPr lang="en-US" sz="1800" dirty="0" err="1"/>
                        <a:t>Matematik/Fizik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Dersleri</a:t>
                      </a:r>
                      <a:endParaRPr lang="en-US" sz="1800" b="0" dirty="0"/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Temel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 err="1"/>
                        <a:t>Bilgisayar</a:t>
                      </a:r>
                      <a:endParaRPr lang="en-US" sz="1200" dirty="0"/>
                    </a:p>
                    <a:p>
                      <a:pPr algn="ctr"/>
                      <a:r>
                        <a:rPr lang="en-US" sz="1200" dirty="0" err="1"/>
                        <a:t>Dersleri</a:t>
                      </a:r>
                      <a:endParaRPr lang="en-US" sz="1200" b="0" dirty="0"/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Zorunlu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Bölüm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Dersleri</a:t>
                      </a:r>
                      <a:endParaRPr lang="en-US" sz="1200" b="0" dirty="0"/>
                    </a:p>
                  </a:txBody>
                  <a:tcPr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OzU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Zorunlu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Dersler</a:t>
                      </a:r>
                      <a:endParaRPr lang="en-US" sz="1800" b="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2.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</a:rPr>
                        <a:t>Sınıf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Temel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Matematik</a:t>
                      </a:r>
                      <a:r>
                        <a:rPr lang="en-US" sz="1800" dirty="0"/>
                        <a:t> </a:t>
                      </a:r>
                    </a:p>
                    <a:p>
                      <a:pPr algn="ctr"/>
                      <a:r>
                        <a:rPr lang="en-US" sz="1800" dirty="0" err="1"/>
                        <a:t>Dersleri</a:t>
                      </a:r>
                      <a:endParaRPr lang="en-US" sz="1800" b="0" dirty="0"/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Zorunlu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Bölüm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Dersleri</a:t>
                      </a:r>
                      <a:endParaRPr lang="en-US" sz="1800" b="0" dirty="0"/>
                    </a:p>
                  </a:txBody>
                  <a:tcPr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 anchorCtr="1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OzU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Zorunlu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Dersler</a:t>
                      </a:r>
                      <a:endParaRPr lang="en-US" sz="1800" b="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3.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</a:rPr>
                        <a:t>Sınıf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Zorunlu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Bölüm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Dersleri</a:t>
                      </a:r>
                      <a:endParaRPr lang="en-US" sz="1800" b="0" dirty="0"/>
                    </a:p>
                  </a:txBody>
                  <a:tcPr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Seçmeli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Bölüm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Dersleri</a:t>
                      </a:r>
                      <a:endParaRPr lang="en-US" sz="1800" b="0" dirty="0"/>
                    </a:p>
                  </a:txBody>
                  <a:tcPr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Mühendislik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/>
                        <a:t>İçin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b="0" dirty="0" err="1"/>
                        <a:t>İngilizce</a:t>
                      </a:r>
                      <a:endParaRPr lang="en-US" sz="1400" b="0" dirty="0"/>
                    </a:p>
                  </a:txBody>
                  <a:tcPr anchor="ctr" anchorCtr="1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/>
                        <a:t>Mühendislik</a:t>
                      </a:r>
                      <a:endParaRPr lang="en-US" sz="800" dirty="0"/>
                    </a:p>
                    <a:p>
                      <a:pPr algn="ctr"/>
                      <a:r>
                        <a:rPr lang="en-US" sz="800" dirty="0"/>
                        <a:t>Dışı</a:t>
                      </a:r>
                      <a:r>
                        <a:rPr lang="en-US" sz="800" baseline="0" dirty="0"/>
                        <a:t> </a:t>
                      </a:r>
                      <a:r>
                        <a:rPr lang="en-US" sz="800" baseline="0" dirty="0" err="1"/>
                        <a:t>Seçmeli</a:t>
                      </a:r>
                      <a:endParaRPr lang="en-US" sz="800" baseline="0" dirty="0"/>
                    </a:p>
                  </a:txBody>
                  <a:tcPr anchor="ctr" anchorCtr="1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4. </a:t>
                      </a:r>
                      <a:r>
                        <a:rPr lang="en-US" sz="1800" dirty="0" err="1">
                          <a:solidFill>
                            <a:srgbClr val="FFFFFF"/>
                          </a:solidFill>
                        </a:rPr>
                        <a:t>Sınıf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Mühendislik</a:t>
                      </a:r>
                      <a:endParaRPr lang="en-US" sz="1600" dirty="0"/>
                    </a:p>
                    <a:p>
                      <a:pPr algn="ctr"/>
                      <a:r>
                        <a:rPr lang="en-US" sz="1600" dirty="0" err="1"/>
                        <a:t>Proje</a:t>
                      </a:r>
                      <a:endParaRPr lang="en-US" sz="1600" dirty="0"/>
                    </a:p>
                    <a:p>
                      <a:pPr algn="ctr"/>
                      <a:r>
                        <a:rPr lang="en-US" sz="1600" dirty="0" err="1"/>
                        <a:t>Dersleri</a:t>
                      </a:r>
                      <a:endParaRPr lang="en-US" sz="1600" b="0" dirty="0"/>
                    </a:p>
                  </a:txBody>
                  <a:tcPr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Seçmeli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Bölüm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Dersleri</a:t>
                      </a:r>
                      <a:endParaRPr lang="en-US" sz="1800" b="0" dirty="0"/>
                    </a:p>
                  </a:txBody>
                  <a:tcPr anchor="ctr" anchorCtr="1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OzU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Zorunlu</a:t>
                      </a:r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Dersler</a:t>
                      </a:r>
                      <a:endParaRPr lang="en-US" sz="1800" b="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 anchorCtr="1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Mühendislik</a:t>
                      </a:r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Dışı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aseline="0" dirty="0" err="1"/>
                        <a:t>Seçmeli</a:t>
                      </a:r>
                      <a:endParaRPr lang="en-US" sz="1000" baseline="0" dirty="0"/>
                    </a:p>
                  </a:txBody>
                  <a:tcPr anchor="ctr" anchorCtr="1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 anchorCtr="1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81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Endüstri Mühendisliği Temel Dersleri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77241"/>
              </p:ext>
            </p:extLst>
          </p:nvPr>
        </p:nvGraphicFramePr>
        <p:xfrm>
          <a:off x="197096" y="1628800"/>
          <a:ext cx="8568952" cy="5022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6988">
                  <a:extLst>
                    <a:ext uri="{9D8B030D-6E8A-4147-A177-3AD203B41FA5}">
                      <a16:colId xmlns:a16="http://schemas.microsoft.com/office/drawing/2014/main" val="3184382010"/>
                    </a:ext>
                  </a:extLst>
                </a:gridCol>
                <a:gridCol w="3374322">
                  <a:extLst>
                    <a:ext uri="{9D8B030D-6E8A-4147-A177-3AD203B41FA5}">
                      <a16:colId xmlns:a16="http://schemas.microsoft.com/office/drawing/2014/main" val="3310178226"/>
                    </a:ext>
                  </a:extLst>
                </a:gridCol>
                <a:gridCol w="3697642">
                  <a:extLst>
                    <a:ext uri="{9D8B030D-6E8A-4147-A177-3AD203B41FA5}">
                      <a16:colId xmlns:a16="http://schemas.microsoft.com/office/drawing/2014/main" val="4261511028"/>
                    </a:ext>
                  </a:extLst>
                </a:gridCol>
              </a:tblGrid>
              <a:tr h="4313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Ders Kodu / Course Code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 Ders Adı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Course 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1273515685"/>
                  </a:ext>
                </a:extLst>
              </a:tr>
              <a:tr h="4313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101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Endüstri Mühendisliğine Giriş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Introduction to Industrial Engineering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593313003"/>
                  </a:ext>
                </a:extLst>
              </a:tr>
              <a:tr h="4313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MATH 215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Olasılık ve Rassal Değişkenler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Probability and Random Variables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452729251"/>
                  </a:ext>
                </a:extLst>
              </a:tr>
              <a:tr h="2191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MATH 216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Uygulamalı İstatistik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Applied Statistics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1648023783"/>
                  </a:ext>
                </a:extLst>
              </a:tr>
              <a:tr h="2191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201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Yöneylem Araştırması 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Operations Research 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3616631968"/>
                  </a:ext>
                </a:extLst>
              </a:tr>
              <a:tr h="2191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203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Mühendislik Ekonomisi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Engineering Economy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3534080298"/>
                  </a:ext>
                </a:extLst>
              </a:tr>
              <a:tr h="4313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246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Yöneylem Araştırması için Programlama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Programming for Operations Research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3695013534"/>
                  </a:ext>
                </a:extLst>
              </a:tr>
              <a:tr h="2191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Yöneylem Araştırması II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Operations Research II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218948979"/>
                  </a:ext>
                </a:extLst>
              </a:tr>
              <a:tr h="4313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Üretim Sistemleri Analizi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Productions Systems Analysis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2105920964"/>
                  </a:ext>
                </a:extLst>
              </a:tr>
              <a:tr h="4313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Benzetim Modellemesi ve Analizi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Simulation Modelling and Analysis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3743354151"/>
                  </a:ext>
                </a:extLst>
              </a:tr>
              <a:tr h="6367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a-DK" sz="1800" u="none" strike="noStrike">
                          <a:effectLst/>
                        </a:rPr>
                        <a:t>Matematiksel Modelleme ve Kesin Metodlar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Mathematical Modelling and Exact Methods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4117096192"/>
                  </a:ext>
                </a:extLst>
              </a:tr>
              <a:tr h="4245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Yöneylem Araştırması Algoritmaları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Algorithms in Operations Research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7" marR="6847" marT="6847" marB="0" anchor="ctr"/>
                </a:tc>
                <a:extLst>
                  <a:ext uri="{0D108BD9-81ED-4DB2-BD59-A6C34878D82A}">
                    <a16:rowId xmlns:a16="http://schemas.microsoft.com/office/drawing/2014/main" val="150499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43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20" y="188640"/>
            <a:ext cx="9144000" cy="990600"/>
          </a:xfrm>
        </p:spPr>
        <p:txBody>
          <a:bodyPr>
            <a:noAutofit/>
          </a:bodyPr>
          <a:lstStyle/>
          <a:p>
            <a:r>
              <a:rPr lang="tr-TR" sz="3600" dirty="0"/>
              <a:t>Endüstri Mühendisliği’nde Uzmanlaşma Alanları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2492896"/>
            <a:ext cx="8153400" cy="3603104"/>
          </a:xfrm>
        </p:spPr>
        <p:txBody>
          <a:bodyPr/>
          <a:lstStyle/>
          <a:p>
            <a:r>
              <a:rPr lang="en-GB" dirty="0" err="1" smtClean="0"/>
              <a:t>İmalat</a:t>
            </a:r>
            <a:r>
              <a:rPr lang="tr-TR" dirty="0" smtClean="0"/>
              <a:t> </a:t>
            </a:r>
            <a:r>
              <a:rPr lang="tr-TR" dirty="0"/>
              <a:t>ve Hizmet Operasyonları Yönetimi </a:t>
            </a:r>
          </a:p>
          <a:p>
            <a:r>
              <a:rPr lang="tr-TR" dirty="0"/>
              <a:t>Ulaştırma ve Lojistik</a:t>
            </a:r>
          </a:p>
          <a:p>
            <a:r>
              <a:rPr lang="tr-TR" dirty="0"/>
              <a:t>Finans</a:t>
            </a:r>
          </a:p>
          <a:p>
            <a:r>
              <a:rPr lang="tr-TR" dirty="0"/>
              <a:t>Karar Destek </a:t>
            </a:r>
            <a:r>
              <a:rPr lang="tr-TR" dirty="0" smtClean="0"/>
              <a:t>Sistemleri</a:t>
            </a:r>
            <a:endParaRPr lang="en-US" dirty="0" smtClean="0"/>
          </a:p>
          <a:p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Bilimi</a:t>
            </a:r>
            <a:r>
              <a:rPr lang="en-US" dirty="0" smtClean="0"/>
              <a:t> </a:t>
            </a:r>
            <a:r>
              <a:rPr lang="en-US" dirty="0" err="1" smtClean="0"/>
              <a:t>Analitiği</a:t>
            </a:r>
            <a:endParaRPr lang="tr-TR" dirty="0"/>
          </a:p>
          <a:p>
            <a:endParaRPr lang="tr-TR" dirty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368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40" y="228600"/>
            <a:ext cx="8766048" cy="990600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İmalat</a:t>
            </a:r>
            <a:r>
              <a:rPr lang="tr-TR" dirty="0" smtClean="0"/>
              <a:t> </a:t>
            </a:r>
            <a:r>
              <a:rPr lang="tr-TR" dirty="0"/>
              <a:t>ve Hizmet Operasyonları Yönetimi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811257"/>
              </p:ext>
            </p:extLst>
          </p:nvPr>
        </p:nvGraphicFramePr>
        <p:xfrm>
          <a:off x="525729" y="1772816"/>
          <a:ext cx="8153400" cy="4339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8200">
                  <a:extLst>
                    <a:ext uri="{9D8B030D-6E8A-4147-A177-3AD203B41FA5}">
                      <a16:colId xmlns:a16="http://schemas.microsoft.com/office/drawing/2014/main" val="537030701"/>
                    </a:ext>
                  </a:extLst>
                </a:gridCol>
                <a:gridCol w="3135100">
                  <a:extLst>
                    <a:ext uri="{9D8B030D-6E8A-4147-A177-3AD203B41FA5}">
                      <a16:colId xmlns:a16="http://schemas.microsoft.com/office/drawing/2014/main" val="2413785002"/>
                    </a:ext>
                  </a:extLst>
                </a:gridCol>
                <a:gridCol w="3670100">
                  <a:extLst>
                    <a:ext uri="{9D8B030D-6E8A-4147-A177-3AD203B41FA5}">
                      <a16:colId xmlns:a16="http://schemas.microsoft.com/office/drawing/2014/main" val="605579214"/>
                    </a:ext>
                  </a:extLst>
                </a:gridCol>
              </a:tblGrid>
              <a:tr h="4702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>
                          <a:effectLst/>
                        </a:rPr>
                        <a:t>Ders Kodu / Course Code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>
                          <a:effectLst/>
                        </a:rPr>
                        <a:t> Ders Adı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effectLst/>
                        </a:rPr>
                        <a:t>Course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261329451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Tedarik Zinciri Yönetimi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Supply Chain Management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531958293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Yalın Üretim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Lean Production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825630807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Envanter Yönetimi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Inventory Management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547556779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Bilgisayarla Tümleşik Üretim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Computer Integrated Manufacturing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623522773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Üretim Planlama ve Çizelgeleme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Production Planning &amp; Scheduling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172485805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Servis Hizmetleri Yönetimi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Service Systems Planning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851677777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 err="1">
                          <a:effectLst/>
                        </a:rPr>
                        <a:t>Fiyatlandırma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ve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Gelir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Optimizasyonu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Pricing and Revenue Optimization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2385572736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Sürdürülebilir Dayanıklılık Yönetimi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Sustainable Resilience Management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2358083591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İş Etüdü ve Ergonomi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Work Study and Ergonomics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967132624"/>
                  </a:ext>
                </a:extLst>
              </a:tr>
              <a:tr h="505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Verimlilik Ölçümü ve Yönetimi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Productivity Measurement and Management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621899628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440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Toplam Kalite Yönetimi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Total Quality Management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3042226696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472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Çizelgeleme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Scheduling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471149342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476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Kurumsal Dönüşüm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Corporate Transformation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2677004222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ME 112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İmalat Metotlarına Giriş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Introduction to Manufacturing Methods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2028281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66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tr-TR" dirty="0"/>
              <a:t>Ulaştırma ve Lojistik</a:t>
            </a:r>
            <a:br>
              <a:rPr lang="tr-TR" dirty="0"/>
            </a:b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55775"/>
              </p:ext>
            </p:extLst>
          </p:nvPr>
        </p:nvGraphicFramePr>
        <p:xfrm>
          <a:off x="533400" y="1988840"/>
          <a:ext cx="8153400" cy="3920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8200">
                  <a:extLst>
                    <a:ext uri="{9D8B030D-6E8A-4147-A177-3AD203B41FA5}">
                      <a16:colId xmlns:a16="http://schemas.microsoft.com/office/drawing/2014/main" val="212792184"/>
                    </a:ext>
                  </a:extLst>
                </a:gridCol>
                <a:gridCol w="3135100">
                  <a:extLst>
                    <a:ext uri="{9D8B030D-6E8A-4147-A177-3AD203B41FA5}">
                      <a16:colId xmlns:a16="http://schemas.microsoft.com/office/drawing/2014/main" val="406080832"/>
                    </a:ext>
                  </a:extLst>
                </a:gridCol>
                <a:gridCol w="3670100">
                  <a:extLst>
                    <a:ext uri="{9D8B030D-6E8A-4147-A177-3AD203B41FA5}">
                      <a16:colId xmlns:a16="http://schemas.microsoft.com/office/drawing/2014/main" val="3434935712"/>
                    </a:ext>
                  </a:extLst>
                </a:gridCol>
              </a:tblGrid>
              <a:tr h="505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Ders Kodu / Course Code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 Ders Adı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Course 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995169535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Kestirimci Analitiğe Giriş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Introduction to Predictive Analytics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3566489794"/>
                  </a:ext>
                </a:extLst>
              </a:tr>
              <a:tr h="505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Ulaşım Ağları Tasarımı ve İşletimi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Design &amp; Operation of Transportation Networks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30282640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352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Tedarik Zinciri Yönetimi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Supply Chain Management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826189544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Envanter Yonetimi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Inventory Management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4136780545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Lojistik Yönetimi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Logistics Management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027822313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Üretim Planlama ve Çizelgeleme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Production Planning &amp; Scheduling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2746936997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410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Ağ Problemleri ve Optimizasyonu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Network Problems and Optimization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2541855589"/>
                  </a:ext>
                </a:extLst>
              </a:tr>
              <a:tr h="7543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461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İnsani Yardım Lojistiğinde Yöneylem Araştırması Modelleri ve Uygulamaları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Operations Research Models and Applications in Humanitarian Logistics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2360735831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472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Çizelgeleme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Scheduling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109493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08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Karar Destek Sistemleri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34722"/>
              </p:ext>
            </p:extLst>
          </p:nvPr>
        </p:nvGraphicFramePr>
        <p:xfrm>
          <a:off x="495300" y="1897063"/>
          <a:ext cx="8153400" cy="3654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8200">
                  <a:extLst>
                    <a:ext uri="{9D8B030D-6E8A-4147-A177-3AD203B41FA5}">
                      <a16:colId xmlns:a16="http://schemas.microsoft.com/office/drawing/2014/main" val="2168205259"/>
                    </a:ext>
                  </a:extLst>
                </a:gridCol>
                <a:gridCol w="3135100">
                  <a:extLst>
                    <a:ext uri="{9D8B030D-6E8A-4147-A177-3AD203B41FA5}">
                      <a16:colId xmlns:a16="http://schemas.microsoft.com/office/drawing/2014/main" val="3412073962"/>
                    </a:ext>
                  </a:extLst>
                </a:gridCol>
                <a:gridCol w="3670100">
                  <a:extLst>
                    <a:ext uri="{9D8B030D-6E8A-4147-A177-3AD203B41FA5}">
                      <a16:colId xmlns:a16="http://schemas.microsoft.com/office/drawing/2014/main" val="3493750919"/>
                    </a:ext>
                  </a:extLst>
                </a:gridCol>
              </a:tblGrid>
              <a:tr h="505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Ders Kodu / Course Code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 Ders Adı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Course 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825017176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Karar Destek Sistemleri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Decision Support Systems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076776694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CS 102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Nesneye Dayalı Programlama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Object Oriented Programming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3420519793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CS 201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Veri Yapıları ve Algoritmalar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Data Structures and Algorithms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2562891589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CS 202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Veritabanı Yönetim Sistemleri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Database Management Systems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959897730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Veri Madenciliği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Data Mining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3945247032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Karar Analizi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Decision Analysis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702819955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Bilişim Sistemleri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Information Systems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911188598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SAP ile Veri Analitiği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SAP for Data Analytics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245614127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410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Ağ Problemleri ve Optimizasyonu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Network Problems and Optimization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161539220"/>
                  </a:ext>
                </a:extLst>
              </a:tr>
              <a:tr h="2487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420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 err="1">
                          <a:effectLst/>
                        </a:rPr>
                        <a:t>Organizasyonlarda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Değişim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Yönetimi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Change Management in Organizations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156723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2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Finans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145554"/>
              </p:ext>
            </p:extLst>
          </p:nvPr>
        </p:nvGraphicFramePr>
        <p:xfrm>
          <a:off x="495300" y="1639888"/>
          <a:ext cx="8153400" cy="4493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8200">
                  <a:extLst>
                    <a:ext uri="{9D8B030D-6E8A-4147-A177-3AD203B41FA5}">
                      <a16:colId xmlns:a16="http://schemas.microsoft.com/office/drawing/2014/main" val="293916676"/>
                    </a:ext>
                  </a:extLst>
                </a:gridCol>
                <a:gridCol w="3135100">
                  <a:extLst>
                    <a:ext uri="{9D8B030D-6E8A-4147-A177-3AD203B41FA5}">
                      <a16:colId xmlns:a16="http://schemas.microsoft.com/office/drawing/2014/main" val="882801749"/>
                    </a:ext>
                  </a:extLst>
                </a:gridCol>
                <a:gridCol w="3670100">
                  <a:extLst>
                    <a:ext uri="{9D8B030D-6E8A-4147-A177-3AD203B41FA5}">
                      <a16:colId xmlns:a16="http://schemas.microsoft.com/office/drawing/2014/main" val="461715801"/>
                    </a:ext>
                  </a:extLst>
                </a:gridCol>
              </a:tblGrid>
              <a:tr h="5055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Ders Kodu / Course Code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 Ders Adı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Course 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3343616517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FIN 202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Finans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Finance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4033350748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Maliyet Analizi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Cost Analysis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3698038217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Kestirimci Analitiğe Giriş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Introduction to Predictive Analytics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2836790947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İş Analizi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Business Analysis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3093556717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Finansta Optimizasyon Modelleri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Optimization Models in Finance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4267135146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Risk Yönetimi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Risk Management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333120974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Sayısal Finans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Quantitative Finance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4207395013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IE 374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Fiyatlandırma ve Gelir Optimizasyonu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Pricing and Revenue Optimization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648188184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Veri Madenciliği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Data Mining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3072774481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Karar Destek Sistemleri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Decision Support Systems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3111469427"/>
                  </a:ext>
                </a:extLst>
              </a:tr>
              <a:tr h="256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416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Finansta Blok Zincir Teknolojileri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Blockchain Technologies in Finance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259478359"/>
                  </a:ext>
                </a:extLst>
              </a:tr>
              <a:tr h="2487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420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Organizasyonlarda Değişim Yönetimi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Change Management in Organizations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5" marR="8025" marT="8025" marB="0" anchor="ctr"/>
                </a:tc>
                <a:extLst>
                  <a:ext uri="{0D108BD9-81ED-4DB2-BD59-A6C34878D82A}">
                    <a16:rowId xmlns:a16="http://schemas.microsoft.com/office/drawing/2014/main" val="482277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353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Bilimi</a:t>
            </a:r>
            <a:r>
              <a:rPr lang="en-US" dirty="0" smtClean="0"/>
              <a:t> </a:t>
            </a:r>
            <a:r>
              <a:rPr lang="en-US" dirty="0" err="1" smtClean="0"/>
              <a:t>Analitiği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97919"/>
              </p:ext>
            </p:extLst>
          </p:nvPr>
        </p:nvGraphicFramePr>
        <p:xfrm>
          <a:off x="251520" y="1628800"/>
          <a:ext cx="8640961" cy="452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821">
                  <a:extLst>
                    <a:ext uri="{9D8B030D-6E8A-4147-A177-3AD203B41FA5}">
                      <a16:colId xmlns:a16="http://schemas.microsoft.com/office/drawing/2014/main" val="1280925200"/>
                    </a:ext>
                  </a:extLst>
                </a:gridCol>
                <a:gridCol w="3322574">
                  <a:extLst>
                    <a:ext uri="{9D8B030D-6E8A-4147-A177-3AD203B41FA5}">
                      <a16:colId xmlns:a16="http://schemas.microsoft.com/office/drawing/2014/main" val="267399840"/>
                    </a:ext>
                  </a:extLst>
                </a:gridCol>
                <a:gridCol w="3889566">
                  <a:extLst>
                    <a:ext uri="{9D8B030D-6E8A-4147-A177-3AD203B41FA5}">
                      <a16:colId xmlns:a16="http://schemas.microsoft.com/office/drawing/2014/main" val="1834853843"/>
                    </a:ext>
                  </a:extLst>
                </a:gridCol>
              </a:tblGrid>
              <a:tr h="4976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>
                          <a:effectLst/>
                        </a:rPr>
                        <a:t>Ders Kodu / Course Code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>
                          <a:effectLst/>
                        </a:rPr>
                        <a:t> Ders Adı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effectLst/>
                        </a:rPr>
                        <a:t>Course 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2974555244"/>
                  </a:ext>
                </a:extLst>
              </a:tr>
              <a:tr h="2527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Kestirimci Analitiğe Giriş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Introduction to Predictive Analytics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498290379"/>
                  </a:ext>
                </a:extLst>
              </a:tr>
              <a:tr h="2527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Python ile Veri Biliminin Temelleri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u="none" strike="noStrike">
                          <a:effectLst/>
                        </a:rPr>
                        <a:t>Fundamentals of Data Science Using Python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3432711601"/>
                  </a:ext>
                </a:extLst>
              </a:tr>
              <a:tr h="4976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600" u="none" strike="noStrike">
                          <a:effectLst/>
                        </a:rPr>
                        <a:t>statistiksel Analiz Sistemi ile Makine Öğrenmesi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u="none" strike="noStrike">
                          <a:effectLst/>
                        </a:rPr>
                        <a:t>Machine Learning Using Statistical Analysis System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1469442129"/>
                  </a:ext>
                </a:extLst>
              </a:tr>
              <a:tr h="4976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Yöneylem Araştırması Uygulamaları Geliştirme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u="none" strike="noStrike">
                          <a:effectLst/>
                        </a:rPr>
                        <a:t>Application Development for Operations Research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1373603783"/>
                  </a:ext>
                </a:extLst>
              </a:tr>
              <a:tr h="2527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Veri Madenciliği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Data Mining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543266851"/>
                  </a:ext>
                </a:extLst>
              </a:tr>
              <a:tr h="2527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Karar Analizi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Decision Analysis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4228778554"/>
                  </a:ext>
                </a:extLst>
              </a:tr>
              <a:tr h="2527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386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SAP ile Veri Analitiği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SAP for Data Analytics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519467748"/>
                  </a:ext>
                </a:extLst>
              </a:tr>
              <a:tr h="2527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412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Sosyal Ağ Analitiği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Social Network Analytics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2903137461"/>
                  </a:ext>
                </a:extLst>
              </a:tr>
              <a:tr h="2527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416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Finansta Blok Zincir Teknolojileri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Blockchain Technologies in Finance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1968533282"/>
                  </a:ext>
                </a:extLst>
              </a:tr>
              <a:tr h="2527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428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Müşteri Analitiği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Customer Analytics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3912586225"/>
                  </a:ext>
                </a:extLst>
              </a:tr>
              <a:tr h="2527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IE 485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İş Analitiğine Giriş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Introduction to Business Analytics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1218912952"/>
                  </a:ext>
                </a:extLst>
              </a:tr>
              <a:tr h="2527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CS 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Yapay Zekaya Giriş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Introduction to Artificial İntelligence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3931366441"/>
                  </a:ext>
                </a:extLst>
              </a:tr>
              <a:tr h="2527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CS 458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İstatiksel Yapay Öğrenmeye Giriş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u="none" strike="noStrike">
                          <a:effectLst/>
                        </a:rPr>
                        <a:t>Introduction to Statistical Machine Learning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404860846"/>
                  </a:ext>
                </a:extLst>
              </a:tr>
              <a:tr h="2527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CS 466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Derin Öğrenmeye Giriş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Introduction to Deep Learning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9" marR="7899" marT="7899" marB="0" anchor="ctr"/>
                </a:tc>
                <a:extLst>
                  <a:ext uri="{0D108BD9-81ED-4DB2-BD59-A6C34878D82A}">
                    <a16:rowId xmlns:a16="http://schemas.microsoft.com/office/drawing/2014/main" val="416504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88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Sertif</a:t>
            </a:r>
            <a:r>
              <a:rPr lang="en-US" dirty="0" err="1"/>
              <a:t>i</a:t>
            </a:r>
            <a:r>
              <a:rPr lang="tr-TR" dirty="0"/>
              <a:t>ka Dersleri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271477"/>
              </p:ext>
            </p:extLst>
          </p:nvPr>
        </p:nvGraphicFramePr>
        <p:xfrm>
          <a:off x="395536" y="1916832"/>
          <a:ext cx="8370511" cy="3240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771">
                  <a:extLst>
                    <a:ext uri="{9D8B030D-6E8A-4147-A177-3AD203B41FA5}">
                      <a16:colId xmlns:a16="http://schemas.microsoft.com/office/drawing/2014/main" val="1648876414"/>
                    </a:ext>
                  </a:extLst>
                </a:gridCol>
                <a:gridCol w="2658491">
                  <a:extLst>
                    <a:ext uri="{9D8B030D-6E8A-4147-A177-3AD203B41FA5}">
                      <a16:colId xmlns:a16="http://schemas.microsoft.com/office/drawing/2014/main" val="539197092"/>
                    </a:ext>
                  </a:extLst>
                </a:gridCol>
                <a:gridCol w="3822249">
                  <a:extLst>
                    <a:ext uri="{9D8B030D-6E8A-4147-A177-3AD203B41FA5}">
                      <a16:colId xmlns:a16="http://schemas.microsoft.com/office/drawing/2014/main" val="1618333874"/>
                    </a:ext>
                  </a:extLst>
                </a:gridCol>
              </a:tblGrid>
              <a:tr h="5849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Ders Kodu/Course Code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>
                          <a:effectLst/>
                        </a:rPr>
                        <a:t>Ders Adı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Course 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extLst>
                  <a:ext uri="{0D108BD9-81ED-4DB2-BD59-A6C34878D82A}">
                    <a16:rowId xmlns:a16="http://schemas.microsoft.com/office/drawing/2014/main" val="507513246"/>
                  </a:ext>
                </a:extLst>
              </a:tr>
              <a:tr h="2971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Proje Yönetimi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Project Management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extLst>
                  <a:ext uri="{0D108BD9-81ED-4DB2-BD59-A6C34878D82A}">
                    <a16:rowId xmlns:a16="http://schemas.microsoft.com/office/drawing/2014/main" val="2267938882"/>
                  </a:ext>
                </a:extLst>
              </a:tr>
              <a:tr h="5849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SAP ile Kurumsal Kaynak Planlama Sistemleri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Enterprise Resource Planning Systems with SAP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extLst>
                  <a:ext uri="{0D108BD9-81ED-4DB2-BD59-A6C34878D82A}">
                    <a16:rowId xmlns:a16="http://schemas.microsoft.com/office/drawing/2014/main" val="3914415930"/>
                  </a:ext>
                </a:extLst>
              </a:tr>
              <a:tr h="2971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Kurum Mimarisi Yönetimi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Enterprise Architecture Management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extLst>
                  <a:ext uri="{0D108BD9-81ED-4DB2-BD59-A6C34878D82A}">
                    <a16:rowId xmlns:a16="http://schemas.microsoft.com/office/drawing/2014/main" val="2534204979"/>
                  </a:ext>
                </a:extLst>
              </a:tr>
              <a:tr h="2971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İşletmede Sürdürülebilirlik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Sustainability in Business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extLst>
                  <a:ext uri="{0D108BD9-81ED-4DB2-BD59-A6C34878D82A}">
                    <a16:rowId xmlns:a16="http://schemas.microsoft.com/office/drawing/2014/main" val="3831866212"/>
                  </a:ext>
                </a:extLst>
              </a:tr>
              <a:tr h="2971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Çevik Yönetim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Agile Management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extLst>
                  <a:ext uri="{0D108BD9-81ED-4DB2-BD59-A6C34878D82A}">
                    <a16:rowId xmlns:a16="http://schemas.microsoft.com/office/drawing/2014/main" val="1535075380"/>
                  </a:ext>
                </a:extLst>
              </a:tr>
              <a:tr h="5849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Çevik Yazılım ve Ürün Geliştirme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u="none" strike="noStrike">
                          <a:effectLst/>
                        </a:rPr>
                        <a:t>Agile Software and Product Development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extLst>
                  <a:ext uri="{0D108BD9-81ED-4DB2-BD59-A6C34878D82A}">
                    <a16:rowId xmlns:a16="http://schemas.microsoft.com/office/drawing/2014/main" val="928376065"/>
                  </a:ext>
                </a:extLst>
              </a:tr>
              <a:tr h="2971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IE 397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İş Süreçleri Yönetimi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Business Process Management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0" marR="7800" marT="7800" marB="0" anchor="ctr"/>
                </a:tc>
                <a:extLst>
                  <a:ext uri="{0D108BD9-81ED-4DB2-BD59-A6C34878D82A}">
                    <a16:rowId xmlns:a16="http://schemas.microsoft.com/office/drawing/2014/main" val="242984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30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Endüstri</a:t>
            </a:r>
            <a:r>
              <a:rPr lang="en-US" dirty="0"/>
              <a:t> </a:t>
            </a:r>
            <a:r>
              <a:rPr lang="tr-TR" dirty="0"/>
              <a:t>Mühendisliği Nedir?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Endüstri mühendisliği, insan, bilgi, malzeme, ekipman, enerji ve parasal kaynaklardan oluşan sistemlerin tasarımı, kurulması, çalıştırılması ve geliştirilmesi ile ilgili bir mühendislik dalıdır.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343400"/>
            <a:ext cx="2470150" cy="1976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352" y="5157192"/>
            <a:ext cx="1955800" cy="13121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933056"/>
            <a:ext cx="2358511" cy="1562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ÖzÜ’de</a:t>
            </a:r>
            <a:r>
              <a:rPr lang="tr-TR" dirty="0"/>
              <a:t> </a:t>
            </a:r>
            <a:r>
              <a:rPr lang="en-US" dirty="0" err="1"/>
              <a:t>Endüstri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>
                <a:latin typeface="Calibri"/>
                <a:cs typeface="Calibri"/>
              </a:rPr>
              <a:t>En son teknolojilerin eğitiminin dahil edildiği </a:t>
            </a:r>
            <a:r>
              <a:rPr lang="tr-TR" sz="2800" b="1" dirty="0">
                <a:latin typeface="Calibri"/>
                <a:cs typeface="Calibri"/>
              </a:rPr>
              <a:t>çağdaş ders programı</a:t>
            </a:r>
          </a:p>
          <a:p>
            <a:r>
              <a:rPr lang="tr-TR" sz="2800" dirty="0">
                <a:latin typeface="Calibri"/>
                <a:cs typeface="Calibri"/>
              </a:rPr>
              <a:t>Zengin seçmeli ders programı ile </a:t>
            </a:r>
            <a:r>
              <a:rPr lang="tr-TR" sz="2800" b="1" dirty="0">
                <a:latin typeface="Calibri"/>
                <a:cs typeface="Calibri"/>
              </a:rPr>
              <a:t>maksimum esneklik </a:t>
            </a:r>
            <a:r>
              <a:rPr lang="tr-TR" sz="2800" dirty="0">
                <a:latin typeface="Calibri"/>
                <a:cs typeface="Calibri"/>
              </a:rPr>
              <a:t>ve istenilen dalda </a:t>
            </a:r>
            <a:r>
              <a:rPr lang="tr-TR" sz="2800" b="1" dirty="0">
                <a:latin typeface="Calibri"/>
                <a:cs typeface="Calibri"/>
              </a:rPr>
              <a:t>uzmanlaşma olanağı</a:t>
            </a:r>
          </a:p>
          <a:p>
            <a:r>
              <a:rPr lang="tr-TR" sz="2800" dirty="0">
                <a:latin typeface="Calibri"/>
                <a:cs typeface="Calibri"/>
              </a:rPr>
              <a:t>Sosyal bilimler seçmelileri ile zengin </a:t>
            </a:r>
            <a:r>
              <a:rPr lang="tr-TR" sz="2800" b="1" dirty="0">
                <a:latin typeface="Calibri"/>
                <a:cs typeface="Calibri"/>
              </a:rPr>
              <a:t>donanımlı mühendisler </a:t>
            </a:r>
            <a:r>
              <a:rPr lang="tr-TR" sz="2800" dirty="0">
                <a:latin typeface="Calibri"/>
                <a:cs typeface="Calibri"/>
              </a:rPr>
              <a:t>yetiştirme amacı</a:t>
            </a:r>
          </a:p>
          <a:p>
            <a:r>
              <a:rPr lang="tr-TR" sz="2800" b="1" dirty="0" err="1" smtClean="0">
                <a:latin typeface="Calibri"/>
                <a:cs typeface="Calibri"/>
              </a:rPr>
              <a:t>Sektörel</a:t>
            </a:r>
            <a:r>
              <a:rPr lang="tr-TR" sz="2800" dirty="0" smtClean="0">
                <a:latin typeface="Calibri"/>
                <a:cs typeface="Calibri"/>
              </a:rPr>
              <a:t> </a:t>
            </a:r>
            <a:r>
              <a:rPr lang="tr-TR" sz="2800" dirty="0">
                <a:latin typeface="Calibri"/>
                <a:cs typeface="Calibri"/>
              </a:rPr>
              <a:t>dersler</a:t>
            </a:r>
          </a:p>
          <a:p>
            <a:r>
              <a:rPr lang="tr-TR" sz="2800" b="1" dirty="0">
                <a:latin typeface="Calibri"/>
                <a:cs typeface="Calibri"/>
              </a:rPr>
              <a:t>Endüstri</a:t>
            </a:r>
            <a:r>
              <a:rPr lang="tr-TR" sz="2800" dirty="0">
                <a:latin typeface="Calibri"/>
                <a:cs typeface="Calibri"/>
              </a:rPr>
              <a:t>yle </a:t>
            </a:r>
            <a:r>
              <a:rPr lang="tr-TR" sz="2800" dirty="0" err="1" smtClean="0">
                <a:latin typeface="Calibri"/>
                <a:cs typeface="Calibri"/>
              </a:rPr>
              <a:t>ilişk</a:t>
            </a:r>
            <a:r>
              <a:rPr lang="en-GB" sz="2800" dirty="0" err="1" smtClean="0">
                <a:latin typeface="Calibri"/>
                <a:cs typeface="Calibri"/>
              </a:rPr>
              <a:t>i</a:t>
            </a:r>
            <a:r>
              <a:rPr lang="tr-TR" sz="2800" dirty="0" err="1" smtClean="0">
                <a:latin typeface="Calibri"/>
                <a:cs typeface="Calibri"/>
              </a:rPr>
              <a:t>lendirilmiş</a:t>
            </a:r>
            <a:r>
              <a:rPr lang="tr-TR" sz="2800" dirty="0" smtClean="0">
                <a:latin typeface="Calibri"/>
                <a:cs typeface="Calibri"/>
              </a:rPr>
              <a:t> </a:t>
            </a:r>
            <a:r>
              <a:rPr lang="tr-TR" sz="2800" dirty="0">
                <a:latin typeface="Calibri"/>
                <a:cs typeface="Calibri"/>
              </a:rPr>
              <a:t>projeler</a:t>
            </a:r>
          </a:p>
          <a:p>
            <a:pPr>
              <a:buNone/>
            </a:pPr>
            <a:endParaRPr lang="tr-T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Endüstri</a:t>
            </a:r>
            <a:r>
              <a:rPr lang="en-US" dirty="0"/>
              <a:t> </a:t>
            </a:r>
            <a:r>
              <a:rPr lang="en-US" dirty="0" err="1"/>
              <a:t>Mühendisliği</a:t>
            </a:r>
            <a:r>
              <a:rPr lang="tr-TR" dirty="0"/>
              <a:t> Akademik Kadro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950ED59-25BA-4EC4-AD3F-E52CC2FCCD08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612648" y="1813520"/>
            <a:ext cx="8153400" cy="4495800"/>
          </a:xfrm>
        </p:spPr>
        <p:txBody>
          <a:bodyPr>
            <a:noAutofit/>
          </a:bodyPr>
          <a:lstStyle/>
          <a:p>
            <a:r>
              <a:rPr lang="tr-TR" sz="2800" dirty="0">
                <a:latin typeface="Calibri" pitchFamily="-106" charset="0"/>
              </a:rPr>
              <a:t>Öğretim </a:t>
            </a:r>
            <a:r>
              <a:rPr lang="tr-TR" sz="2800" dirty="0" smtClean="0">
                <a:latin typeface="Calibri" pitchFamily="-106" charset="0"/>
              </a:rPr>
              <a:t>üyeleri </a:t>
            </a:r>
            <a:r>
              <a:rPr lang="tr-TR" sz="2800" b="1" dirty="0">
                <a:latin typeface="Calibri" pitchFamily="-106" charset="0"/>
              </a:rPr>
              <a:t>yurt </a:t>
            </a:r>
            <a:r>
              <a:rPr lang="tr-TR" sz="2800" b="1" dirty="0" smtClean="0">
                <a:latin typeface="Calibri" pitchFamily="-106" charset="0"/>
              </a:rPr>
              <a:t>dışı</a:t>
            </a:r>
            <a:r>
              <a:rPr lang="en-GB" sz="2800" b="1" dirty="0" err="1" smtClean="0">
                <a:latin typeface="Calibri" pitchFamily="-106" charset="0"/>
              </a:rPr>
              <a:t>ndan</a:t>
            </a:r>
            <a:r>
              <a:rPr lang="en-GB" sz="2800" b="1" dirty="0" smtClean="0">
                <a:latin typeface="Calibri" pitchFamily="-106" charset="0"/>
              </a:rPr>
              <a:t> </a:t>
            </a:r>
            <a:r>
              <a:rPr lang="en-GB" sz="2800" b="1" dirty="0" err="1" smtClean="0">
                <a:latin typeface="Calibri" pitchFamily="-106" charset="0"/>
              </a:rPr>
              <a:t>ve</a:t>
            </a:r>
            <a:r>
              <a:rPr lang="en-GB" sz="2800" b="1" dirty="0" smtClean="0">
                <a:latin typeface="Calibri" pitchFamily="-106" charset="0"/>
              </a:rPr>
              <a:t> yurt </a:t>
            </a:r>
            <a:r>
              <a:rPr lang="en-GB" sz="2800" b="1" dirty="0" err="1" smtClean="0">
                <a:latin typeface="Calibri" pitchFamily="-106" charset="0"/>
              </a:rPr>
              <a:t>içinden</a:t>
            </a:r>
            <a:r>
              <a:rPr lang="en-GB" sz="2800" b="1" dirty="0" smtClean="0">
                <a:latin typeface="Calibri" pitchFamily="-106" charset="0"/>
              </a:rPr>
              <a:t> </a:t>
            </a:r>
            <a:r>
              <a:rPr lang="en-GB" sz="2800" b="1" dirty="0" err="1" smtClean="0">
                <a:latin typeface="Calibri" pitchFamily="-106" charset="0"/>
              </a:rPr>
              <a:t>çok</a:t>
            </a:r>
            <a:r>
              <a:rPr lang="en-GB" sz="2800" b="1" dirty="0" smtClean="0">
                <a:latin typeface="Calibri" pitchFamily="-106" charset="0"/>
              </a:rPr>
              <a:t> </a:t>
            </a:r>
            <a:r>
              <a:rPr lang="en-GB" sz="2800" b="1" dirty="0" err="1" smtClean="0">
                <a:latin typeface="Calibri" pitchFamily="-106" charset="0"/>
              </a:rPr>
              <a:t>iyi</a:t>
            </a:r>
            <a:r>
              <a:rPr lang="en-GB" sz="2800" b="1" dirty="0" smtClean="0">
                <a:latin typeface="Calibri" pitchFamily="-106" charset="0"/>
              </a:rPr>
              <a:t> </a:t>
            </a:r>
            <a:r>
              <a:rPr lang="en-GB" sz="2800" b="1" dirty="0" err="1" smtClean="0">
                <a:latin typeface="Calibri" pitchFamily="-106" charset="0"/>
              </a:rPr>
              <a:t>okullardan</a:t>
            </a:r>
            <a:r>
              <a:rPr lang="tr-TR" sz="2800" b="1" dirty="0" smtClean="0">
                <a:latin typeface="Calibri" pitchFamily="-106" charset="0"/>
              </a:rPr>
              <a:t> </a:t>
            </a:r>
            <a:r>
              <a:rPr lang="tr-TR" sz="2800" b="1" dirty="0">
                <a:latin typeface="Calibri" pitchFamily="-106" charset="0"/>
              </a:rPr>
              <a:t>doktoralı/endüstri deneyimli</a:t>
            </a:r>
          </a:p>
          <a:p>
            <a:r>
              <a:rPr lang="tr-TR" sz="2800" dirty="0">
                <a:latin typeface="Calibri" pitchFamily="-106" charset="0"/>
              </a:rPr>
              <a:t>Özyeğin Üniversitesi sadece eğitim amaçlı değil </a:t>
            </a:r>
            <a:r>
              <a:rPr lang="en-US" sz="2800" dirty="0">
                <a:latin typeface="Calibri" pitchFamily="-106" charset="0"/>
              </a:rPr>
              <a:t>–</a:t>
            </a:r>
            <a:r>
              <a:rPr lang="tr-TR" sz="2800" dirty="0">
                <a:latin typeface="Calibri" pitchFamily="-106" charset="0"/>
              </a:rPr>
              <a:t> tam anlamıyla bir </a:t>
            </a:r>
            <a:r>
              <a:rPr lang="tr-TR" sz="2800" b="1" dirty="0">
                <a:latin typeface="Calibri" pitchFamily="-106" charset="0"/>
              </a:rPr>
              <a:t>araştırma üniversitesi</a:t>
            </a:r>
          </a:p>
          <a:p>
            <a:pPr lvl="1"/>
            <a:r>
              <a:rPr lang="tr-TR" sz="2800" dirty="0">
                <a:latin typeface="Calibri" pitchFamily="-106" charset="0"/>
              </a:rPr>
              <a:t>Öğretim üyelerinin hepsi dallarında </a:t>
            </a:r>
            <a:r>
              <a:rPr lang="tr-TR" sz="2800" b="1" dirty="0">
                <a:latin typeface="Calibri" pitchFamily="-106" charset="0"/>
              </a:rPr>
              <a:t>uluslararası konferans ve dergilerde makaleler</a:t>
            </a:r>
            <a:r>
              <a:rPr lang="tr-TR" sz="2800" dirty="0">
                <a:latin typeface="Calibri" pitchFamily="-106" charset="0"/>
              </a:rPr>
              <a:t> yazıyorlar</a:t>
            </a:r>
          </a:p>
          <a:p>
            <a:pPr lvl="1"/>
            <a:r>
              <a:rPr lang="tr-TR" sz="2800" dirty="0">
                <a:latin typeface="Calibri" pitchFamily="-106" charset="0"/>
              </a:rPr>
              <a:t>Öğretim üyeleri dallarındaki dergi ve konferanslarda </a:t>
            </a:r>
            <a:r>
              <a:rPr lang="tr-TR" sz="2800" b="1" dirty="0">
                <a:latin typeface="Calibri" pitchFamily="-106" charset="0"/>
              </a:rPr>
              <a:t>editörlük, hakemlik </a:t>
            </a:r>
            <a:r>
              <a:rPr lang="tr-TR" sz="2800" dirty="0">
                <a:latin typeface="Calibri" pitchFamily="-106" charset="0"/>
              </a:rPr>
              <a:t>yapıyorlar</a:t>
            </a:r>
          </a:p>
          <a:p>
            <a:pPr lvl="1"/>
            <a:r>
              <a:rPr lang="tr-TR" sz="2800" dirty="0">
                <a:latin typeface="Calibri" pitchFamily="-106" charset="0"/>
              </a:rPr>
              <a:t>Endüstriden, </a:t>
            </a:r>
            <a:r>
              <a:rPr lang="tr-TR" sz="2800" dirty="0" err="1" smtClean="0">
                <a:latin typeface="Calibri" pitchFamily="-106" charset="0"/>
              </a:rPr>
              <a:t>Tübitak’tan</a:t>
            </a:r>
            <a:r>
              <a:rPr lang="tr-TR" sz="2800" dirty="0" smtClean="0">
                <a:latin typeface="Calibri" pitchFamily="-106" charset="0"/>
              </a:rPr>
              <a:t> </a:t>
            </a:r>
            <a:r>
              <a:rPr lang="tr-TR" sz="2800" b="1" dirty="0">
                <a:latin typeface="Calibri" pitchFamily="-106" charset="0"/>
              </a:rPr>
              <a:t>projeler</a:t>
            </a:r>
            <a:r>
              <a:rPr lang="tr-TR" sz="2800" dirty="0">
                <a:latin typeface="Calibri" pitchFamily="-106" charset="0"/>
              </a:rPr>
              <a:t> alıyorlar</a:t>
            </a:r>
          </a:p>
        </p:txBody>
      </p:sp>
    </p:spTree>
    <p:extLst>
      <p:ext uri="{BB962C8B-B14F-4D97-AF65-F5344CB8AC3E}">
        <p14:creationId xmlns:p14="http://schemas.microsoft.com/office/powerpoint/2010/main" val="33103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Endüstri Mühendisleri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/>
              <a:t>Sistemleri</a:t>
            </a:r>
          </a:p>
          <a:p>
            <a:pPr lvl="1"/>
            <a:r>
              <a:rPr lang="tr-TR" sz="2800" dirty="0"/>
              <a:t>Daha </a:t>
            </a:r>
            <a:r>
              <a:rPr lang="tr-TR" sz="2800" b="1" dirty="0">
                <a:solidFill>
                  <a:srgbClr val="FF0000"/>
                </a:solidFill>
              </a:rPr>
              <a:t>İYİ</a:t>
            </a:r>
          </a:p>
          <a:p>
            <a:pPr lvl="1"/>
            <a:r>
              <a:rPr lang="tr-TR" sz="2800" dirty="0"/>
              <a:t>Daha </a:t>
            </a:r>
            <a:r>
              <a:rPr lang="tr-TR" sz="2800" b="1" dirty="0">
                <a:solidFill>
                  <a:srgbClr val="FF0000"/>
                </a:solidFill>
              </a:rPr>
              <a:t>HIZLI </a:t>
            </a:r>
          </a:p>
          <a:p>
            <a:pPr lvl="1"/>
            <a:r>
              <a:rPr lang="tr-TR" sz="2800" dirty="0"/>
              <a:t>Daha </a:t>
            </a:r>
            <a:r>
              <a:rPr lang="tr-TR" sz="2800" b="1" dirty="0">
                <a:solidFill>
                  <a:srgbClr val="FF0000"/>
                </a:solidFill>
              </a:rPr>
              <a:t>VERİMLİ</a:t>
            </a:r>
          </a:p>
          <a:p>
            <a:pPr lvl="1"/>
            <a:r>
              <a:rPr lang="tr-TR" sz="2800" dirty="0"/>
              <a:t>Daha </a:t>
            </a:r>
            <a:r>
              <a:rPr lang="tr-TR" sz="2800" b="1" dirty="0">
                <a:solidFill>
                  <a:srgbClr val="FF0000"/>
                </a:solidFill>
              </a:rPr>
              <a:t>GÜVENLİ </a:t>
            </a:r>
          </a:p>
          <a:p>
            <a:pPr lvl="1"/>
            <a:r>
              <a:rPr lang="tr-TR" sz="2800" dirty="0"/>
              <a:t>Daha </a:t>
            </a:r>
            <a:r>
              <a:rPr lang="tr-TR" sz="2800" b="1" dirty="0">
                <a:solidFill>
                  <a:srgbClr val="FF0000"/>
                </a:solidFill>
              </a:rPr>
              <a:t>KALİTELİ </a:t>
            </a:r>
          </a:p>
          <a:p>
            <a:pPr lvl="1"/>
            <a:r>
              <a:rPr lang="tr-TR" sz="2800" dirty="0"/>
              <a:t>Daha </a:t>
            </a:r>
            <a:r>
              <a:rPr lang="tr-TR" sz="2800" b="1" dirty="0">
                <a:solidFill>
                  <a:srgbClr val="FF0000"/>
                </a:solidFill>
              </a:rPr>
              <a:t>AZ MALİYETLİ </a:t>
            </a:r>
            <a:endParaRPr lang="en-US" sz="2800" b="1" dirty="0">
              <a:solidFill>
                <a:srgbClr val="FF0000"/>
              </a:solidFill>
            </a:endParaRPr>
          </a:p>
          <a:p>
            <a:pPr lvl="1"/>
            <a:r>
              <a:rPr lang="en-US" sz="2800" dirty="0"/>
              <a:t>Daha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KARLI </a:t>
            </a:r>
            <a:endParaRPr lang="tr-TR" sz="2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3100" dirty="0"/>
              <a:t>yapmaya çalışırlar. </a:t>
            </a:r>
          </a:p>
        </p:txBody>
      </p:sp>
    </p:spTree>
    <p:extLst>
      <p:ext uri="{BB962C8B-B14F-4D97-AF65-F5344CB8AC3E}">
        <p14:creationId xmlns:p14="http://schemas.microsoft.com/office/powerpoint/2010/main" val="339838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Endüstri Mühendisliği’nin Farkı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Autofit/>
          </a:bodyPr>
          <a:lstStyle/>
          <a:p>
            <a:r>
              <a:rPr lang="tr-TR" sz="3200" dirty="0"/>
              <a:t>Diğer </a:t>
            </a:r>
            <a:r>
              <a:rPr lang="en-GB" sz="3200" dirty="0" smtClean="0"/>
              <a:t>m</a:t>
            </a:r>
            <a:r>
              <a:rPr lang="tr-TR" sz="3200" dirty="0" err="1" smtClean="0"/>
              <a:t>ühendislik</a:t>
            </a:r>
            <a:r>
              <a:rPr lang="tr-TR" sz="3200" dirty="0" smtClean="0"/>
              <a:t> </a:t>
            </a:r>
            <a:r>
              <a:rPr lang="tr-TR" sz="3200" dirty="0"/>
              <a:t>alanlarıyla farkları:</a:t>
            </a:r>
          </a:p>
          <a:p>
            <a:pPr lvl="1"/>
            <a:r>
              <a:rPr lang="tr-TR" sz="2800" dirty="0"/>
              <a:t>Endüstri mühendisleri, problemleri mühendislik yaklaşımıyla, </a:t>
            </a:r>
            <a:r>
              <a:rPr lang="tr-TR" sz="2800" b="1" u="sng" dirty="0"/>
              <a:t>sistemin bütününü</a:t>
            </a:r>
            <a:r>
              <a:rPr lang="tr-TR" sz="2800" b="1" dirty="0"/>
              <a:t> </a:t>
            </a:r>
            <a:r>
              <a:rPr lang="tr-TR" sz="2800" dirty="0"/>
              <a:t>göze alarak inceler ve çözerler</a:t>
            </a:r>
            <a:r>
              <a:rPr lang="tr-TR" sz="2800" dirty="0" smtClean="0"/>
              <a:t>.</a:t>
            </a:r>
            <a:endParaRPr lang="tr-TR" sz="2800" dirty="0"/>
          </a:p>
          <a:p>
            <a:pPr lvl="1"/>
            <a:r>
              <a:rPr lang="tr-TR" sz="2800" dirty="0"/>
              <a:t>Diğer mühendislik disiplinlerinden </a:t>
            </a:r>
            <a:r>
              <a:rPr lang="tr-TR" sz="2800" dirty="0" smtClean="0"/>
              <a:t>fa</a:t>
            </a:r>
            <a:r>
              <a:rPr lang="en-GB" sz="2800" dirty="0" smtClean="0"/>
              <a:t>r</a:t>
            </a:r>
            <a:r>
              <a:rPr lang="tr-TR" sz="2800" dirty="0" err="1" smtClean="0"/>
              <a:t>klı</a:t>
            </a:r>
            <a:r>
              <a:rPr lang="tr-TR" sz="2800" dirty="0" smtClean="0"/>
              <a:t> </a:t>
            </a:r>
            <a:r>
              <a:rPr lang="tr-TR" sz="2800" dirty="0"/>
              <a:t>olarak sistemin tek bir </a:t>
            </a:r>
            <a:r>
              <a:rPr lang="tr-TR" sz="2800" dirty="0" smtClean="0"/>
              <a:t>bileşenine </a:t>
            </a:r>
            <a:r>
              <a:rPr lang="tr-TR" sz="2800" dirty="0"/>
              <a:t>değil tümüne yoğunlaşırlar.  </a:t>
            </a:r>
          </a:p>
          <a:p>
            <a:pPr lvl="1"/>
            <a:r>
              <a:rPr lang="tr-TR" sz="2800" dirty="0"/>
              <a:t>Yüzlerce bileşenin bir araya geldiği kompleks sistemleri, insan, ekonomi çevre gibi faktörleri dikkate alarak incelerler ve çözümler geliştirirler.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Endüstri Mühendisliği’nin Farkı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84139"/>
              </p:ext>
            </p:extLst>
          </p:nvPr>
        </p:nvGraphicFramePr>
        <p:xfrm>
          <a:off x="395536" y="2316441"/>
          <a:ext cx="8352928" cy="393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Endüstri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Mühendisliği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İşletme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179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Analitik yaklaşım, mühendislik bakış açısı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Yönetim yaklaşımı, uygulayıcı bakış açısı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976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/>
                        <a:t>Üretim sistemleri, lojistik, maliyet muhasebesi, </a:t>
                      </a:r>
                      <a:r>
                        <a:rPr lang="tr-TR" sz="2800" b="1" dirty="0"/>
                        <a:t>yöneylem araştırması matematiği</a:t>
                      </a:r>
                      <a:r>
                        <a:rPr lang="tr-TR" sz="2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tr-TR" sz="2800" dirty="0"/>
                        <a:t>Organizasyon yönetimi, pazarlama, insan kaynakları yönetimi, genel muhasebe...</a:t>
                      </a:r>
                      <a:endParaRPr lang="tr-TR" sz="3200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Autofit/>
          </a:bodyPr>
          <a:lstStyle/>
          <a:p>
            <a:r>
              <a:rPr lang="tr-TR" sz="3200" dirty="0"/>
              <a:t>İşletme alanıyla farkları:</a:t>
            </a:r>
            <a:r>
              <a:rPr lang="tr-T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1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Çalışma Alanları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496" y="1628800"/>
            <a:ext cx="4824536" cy="2260848"/>
          </a:xfrm>
        </p:spPr>
        <p:txBody>
          <a:bodyPr>
            <a:noAutofit/>
          </a:bodyPr>
          <a:lstStyle/>
          <a:p>
            <a:r>
              <a:rPr lang="tr-TR" sz="1800" b="1" dirty="0"/>
              <a:t>Üretim/İmalat</a:t>
            </a:r>
          </a:p>
          <a:p>
            <a:pPr lvl="1"/>
            <a:r>
              <a:rPr lang="tr-TR" sz="1800" dirty="0"/>
              <a:t> Fabrika yeri / depo / satış noktası seçimi</a:t>
            </a:r>
          </a:p>
          <a:p>
            <a:pPr lvl="1"/>
            <a:r>
              <a:rPr lang="tr-TR" sz="1800" dirty="0"/>
              <a:t> Üretim ve envanter planlama</a:t>
            </a:r>
          </a:p>
          <a:p>
            <a:pPr lvl="1"/>
            <a:r>
              <a:rPr lang="tr-TR" sz="1800" dirty="0"/>
              <a:t> Bakım onarım planlama</a:t>
            </a:r>
          </a:p>
          <a:p>
            <a:pPr lvl="1"/>
            <a:r>
              <a:rPr lang="tr-TR" sz="1800" dirty="0"/>
              <a:t> Montaj hattı tasarımı</a:t>
            </a:r>
          </a:p>
          <a:p>
            <a:pPr lvl="1"/>
            <a:r>
              <a:rPr lang="tr-TR" sz="1800" dirty="0"/>
              <a:t> Dağıtım ve stok sistemlerinin tasarımı ve yönetimi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5496" y="4437112"/>
            <a:ext cx="4896544" cy="230425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/>
              <a:t>Servis/Hizmet (Sağlık, Kamu, Lojistik, Bilişim, Telekomünikasyon, Turizm)</a:t>
            </a:r>
          </a:p>
          <a:p>
            <a:pPr lvl="1"/>
            <a:r>
              <a:rPr lang="tr-TR" sz="1800" dirty="0"/>
              <a:t> Süreç tasarımı, çizelgeleme, planlama</a:t>
            </a:r>
          </a:p>
          <a:p>
            <a:pPr lvl="1"/>
            <a:r>
              <a:rPr lang="tr-TR" sz="1800" dirty="0"/>
              <a:t> Maliyet optimizasyonu</a:t>
            </a:r>
          </a:p>
          <a:p>
            <a:pPr lvl="1"/>
            <a:r>
              <a:rPr lang="tr-TR" sz="1800" dirty="0"/>
              <a:t> Verimlilik </a:t>
            </a:r>
            <a:r>
              <a:rPr lang="tr-TR" sz="1800" dirty="0" err="1"/>
              <a:t>arttırımı</a:t>
            </a:r>
            <a:endParaRPr lang="tr-TR" sz="1800" dirty="0"/>
          </a:p>
          <a:p>
            <a:pPr lvl="1"/>
            <a:r>
              <a:rPr lang="tr-TR" sz="1800" dirty="0"/>
              <a:t> Müşteri </a:t>
            </a:r>
            <a:r>
              <a:rPr lang="en-US" sz="1800" dirty="0"/>
              <a:t>m</a:t>
            </a:r>
            <a:r>
              <a:rPr lang="tr-TR" sz="1800" dirty="0" err="1"/>
              <a:t>emnuniyeti</a:t>
            </a:r>
            <a:r>
              <a:rPr lang="tr-TR" sz="1800" dirty="0"/>
              <a:t> </a:t>
            </a:r>
            <a:r>
              <a:rPr lang="tr-TR" sz="1800" dirty="0" err="1"/>
              <a:t>arttırımı</a:t>
            </a:r>
            <a:endParaRPr lang="tr-TR" sz="1800" dirty="0"/>
          </a:p>
          <a:p>
            <a:pPr lvl="1"/>
            <a:r>
              <a:rPr lang="tr-TR" sz="1800" dirty="0"/>
              <a:t> Karar destek sistemleri </a:t>
            </a:r>
            <a:r>
              <a:rPr lang="tr-TR" sz="1800" dirty="0" smtClean="0"/>
              <a:t>tasarımı</a:t>
            </a:r>
            <a:endParaRPr lang="tr-TR" sz="18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327576" y="2852936"/>
            <a:ext cx="3816424" cy="22608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dirty="0"/>
              <a:t>Finans</a:t>
            </a:r>
          </a:p>
          <a:p>
            <a:pPr lvl="1"/>
            <a:r>
              <a:rPr lang="tr-TR" sz="1800" dirty="0"/>
              <a:t> Portföy yönetimi</a:t>
            </a:r>
          </a:p>
          <a:p>
            <a:pPr lvl="1"/>
            <a:r>
              <a:rPr lang="tr-TR" sz="1800" dirty="0"/>
              <a:t> Ekonomi tahmini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tr-TR" sz="1800" dirty="0"/>
              <a:t> analizler</a:t>
            </a:r>
            <a:r>
              <a:rPr lang="en-US" sz="1800" dirty="0" err="1"/>
              <a:t>i</a:t>
            </a:r>
            <a:endParaRPr lang="tr-TR" sz="1800" dirty="0"/>
          </a:p>
          <a:p>
            <a:pPr lvl="1"/>
            <a:r>
              <a:rPr lang="tr-TR" sz="1800" dirty="0"/>
              <a:t> Finans market modelleri</a:t>
            </a:r>
          </a:p>
          <a:p>
            <a:pPr lvl="1"/>
            <a:r>
              <a:rPr lang="tr-TR" sz="1800" dirty="0"/>
              <a:t> Finans sistemleri simülasyonu </a:t>
            </a:r>
          </a:p>
          <a:p>
            <a:pPr lvl="1"/>
            <a:r>
              <a:rPr lang="tr-TR" sz="1800" dirty="0"/>
              <a:t> Yatırım araçları risk ve getiri optimizasyonu</a:t>
            </a:r>
          </a:p>
        </p:txBody>
      </p:sp>
    </p:spTree>
    <p:extLst>
      <p:ext uri="{BB962C8B-B14F-4D97-AF65-F5344CB8AC3E}">
        <p14:creationId xmlns:p14="http://schemas.microsoft.com/office/powerpoint/2010/main" val="25224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Endüstri Mühendisliği Uygulamaları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744216"/>
            <a:ext cx="8153400" cy="4709120"/>
          </a:xfrm>
        </p:spPr>
        <p:txBody>
          <a:bodyPr>
            <a:normAutofit lnSpcReduction="10000"/>
          </a:bodyPr>
          <a:lstStyle/>
          <a:p>
            <a:r>
              <a:rPr lang="tr-TR" sz="3600" b="1" dirty="0"/>
              <a:t>Optimizasyon</a:t>
            </a:r>
          </a:p>
          <a:p>
            <a:pPr lvl="1"/>
            <a:r>
              <a:rPr lang="tr-TR" sz="3200" dirty="0"/>
              <a:t>Havayolu problemleri </a:t>
            </a:r>
          </a:p>
          <a:p>
            <a:pPr lvl="2"/>
            <a:r>
              <a:rPr lang="tr-TR" sz="2800" dirty="0"/>
              <a:t>Uçuş ağı tasarımı </a:t>
            </a:r>
          </a:p>
          <a:p>
            <a:pPr lvl="2"/>
            <a:r>
              <a:rPr lang="tr-TR" sz="2800" dirty="0"/>
              <a:t>Gelir </a:t>
            </a:r>
            <a:r>
              <a:rPr lang="en-US" sz="2800" dirty="0"/>
              <a:t>y</a:t>
            </a:r>
            <a:r>
              <a:rPr lang="tr-TR" sz="2800" dirty="0" err="1"/>
              <a:t>önetimi</a:t>
            </a:r>
            <a:r>
              <a:rPr lang="tr-TR" sz="2800" dirty="0"/>
              <a:t> (bilet fiyatlandırma)</a:t>
            </a:r>
          </a:p>
          <a:p>
            <a:pPr lvl="2"/>
            <a:r>
              <a:rPr lang="tr-TR" sz="2800" dirty="0" err="1"/>
              <a:t>Overbooking</a:t>
            </a:r>
            <a:endParaRPr lang="en-US" sz="2800" dirty="0"/>
          </a:p>
          <a:p>
            <a:pPr lvl="1"/>
            <a:r>
              <a:rPr lang="tr-TR" sz="3200" dirty="0"/>
              <a:t>Sağlık uygulamalar</a:t>
            </a:r>
            <a:r>
              <a:rPr lang="en-US" sz="3200" dirty="0" err="1"/>
              <a:t>ı</a:t>
            </a:r>
            <a:endParaRPr lang="tr-TR" sz="3200" dirty="0"/>
          </a:p>
          <a:p>
            <a:pPr lvl="2"/>
            <a:r>
              <a:rPr lang="tr-TR" sz="2800" dirty="0"/>
              <a:t>Kanser araştırmaları </a:t>
            </a:r>
          </a:p>
          <a:p>
            <a:pPr lvl="2"/>
            <a:r>
              <a:rPr lang="tr-TR" sz="2800" dirty="0"/>
              <a:t>Hastane envanter yönetimi </a:t>
            </a:r>
          </a:p>
          <a:p>
            <a:pPr lvl="2"/>
            <a:r>
              <a:rPr lang="tr-TR" sz="2800" dirty="0"/>
              <a:t>Afet yönetimi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Endüstri Mühendisliği Uygulamaları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2248272"/>
            <a:ext cx="8153400" cy="3629000"/>
          </a:xfrm>
        </p:spPr>
        <p:txBody>
          <a:bodyPr>
            <a:normAutofit/>
          </a:bodyPr>
          <a:lstStyle/>
          <a:p>
            <a:r>
              <a:rPr lang="tr-TR" sz="3600" b="1" dirty="0"/>
              <a:t>Çizelgeleme</a:t>
            </a:r>
          </a:p>
          <a:p>
            <a:pPr lvl="1"/>
            <a:r>
              <a:rPr lang="tr-TR" sz="3200" dirty="0"/>
              <a:t> Makine çizelgelemesi </a:t>
            </a:r>
          </a:p>
          <a:p>
            <a:pPr lvl="1"/>
            <a:r>
              <a:rPr lang="tr-TR" sz="3200" dirty="0"/>
              <a:t> Montaj hattı dengeleme </a:t>
            </a:r>
          </a:p>
          <a:p>
            <a:pPr lvl="1"/>
            <a:r>
              <a:rPr lang="tr-TR" sz="3200" dirty="0"/>
              <a:t> Uçak ve </a:t>
            </a:r>
            <a:r>
              <a:rPr lang="en-US" sz="3200" dirty="0"/>
              <a:t>e</a:t>
            </a:r>
            <a:r>
              <a:rPr lang="tr-TR" sz="3200" dirty="0"/>
              <a:t>kip planlaması</a:t>
            </a:r>
          </a:p>
          <a:p>
            <a:pPr lvl="1"/>
            <a:r>
              <a:rPr lang="tr-TR" sz="3200" dirty="0"/>
              <a:t> Vardiya yönetimi</a:t>
            </a:r>
          </a:p>
          <a:p>
            <a:pPr lvl="1"/>
            <a:r>
              <a:rPr lang="tr-TR" sz="3200" dirty="0"/>
              <a:t> Spor karşılaşması (turnuva) çizelgelemesi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Endüstri Mühendisliği Uygulamaları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50ED59-25BA-4EC4-AD3F-E52CC2FCCD0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2680320"/>
            <a:ext cx="8153400" cy="2548880"/>
          </a:xfrm>
        </p:spPr>
        <p:txBody>
          <a:bodyPr>
            <a:noAutofit/>
          </a:bodyPr>
          <a:lstStyle/>
          <a:p>
            <a:r>
              <a:rPr lang="tr-TR" sz="3600" b="1" dirty="0"/>
              <a:t>Olasılık, İstatistik ve Simülasyon</a:t>
            </a:r>
          </a:p>
          <a:p>
            <a:pPr lvl="1"/>
            <a:r>
              <a:rPr lang="tr-TR" sz="3200" dirty="0"/>
              <a:t> Sıra yönetimi </a:t>
            </a:r>
          </a:p>
          <a:p>
            <a:pPr lvl="1"/>
            <a:r>
              <a:rPr lang="tr-TR" sz="3200" dirty="0"/>
              <a:t> Karar mekanizmaları </a:t>
            </a:r>
          </a:p>
          <a:p>
            <a:pPr lvl="1"/>
            <a:r>
              <a:rPr lang="tr-TR" sz="3200" dirty="0"/>
              <a:t> Kalite yönetimi </a:t>
            </a:r>
            <a:endParaRPr lang="tr-TR" sz="3600" dirty="0"/>
          </a:p>
          <a:p>
            <a:pPr lvl="1">
              <a:buNone/>
            </a:pPr>
            <a:endParaRPr lang="tr-T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2471</TotalTime>
  <Words>1253</Words>
  <Application>Microsoft Office PowerPoint</Application>
  <PresentationFormat>On-screen Show (4:3)</PresentationFormat>
  <Paragraphs>423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Wingdings 2</vt:lpstr>
      <vt:lpstr>Median</vt:lpstr>
      <vt:lpstr>Mühendislik FAKÜLTESİ</vt:lpstr>
      <vt:lpstr>Endüstri Mühendisliği Nedir?</vt:lpstr>
      <vt:lpstr>Endüstri Mühendisleri</vt:lpstr>
      <vt:lpstr>Endüstri Mühendisliği’nin Farkı</vt:lpstr>
      <vt:lpstr>Endüstri Mühendisliği’nin Farkı</vt:lpstr>
      <vt:lpstr>Çalışma Alanları </vt:lpstr>
      <vt:lpstr>Endüstri Mühendisliği Uygulamaları</vt:lpstr>
      <vt:lpstr>Endüstri Mühendisliği Uygulamaları</vt:lpstr>
      <vt:lpstr>Endüstri Mühendisliği Uygulamaları</vt:lpstr>
      <vt:lpstr>Gerekli Yetkinlikler</vt:lpstr>
      <vt:lpstr>Ders Programı</vt:lpstr>
      <vt:lpstr>Endüstri Mühendisliği Temel Dersleri</vt:lpstr>
      <vt:lpstr>Endüstri Mühendisliği’nde Uzmanlaşma Alanları</vt:lpstr>
      <vt:lpstr>İmalat ve Hizmet Operasyonları Yönetimi </vt:lpstr>
      <vt:lpstr> Ulaştırma ve Lojistik </vt:lpstr>
      <vt:lpstr>Karar Destek Sistemleri</vt:lpstr>
      <vt:lpstr>Finans</vt:lpstr>
      <vt:lpstr> Veri Bilimi Analitiği </vt:lpstr>
      <vt:lpstr>Sertifika Dersleri</vt:lpstr>
      <vt:lpstr>ÖzÜ’de Endüstri Mühendisliği </vt:lpstr>
      <vt:lpstr>Endüstri Mühendisliği Akademik Kadro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</dc:creator>
  <cp:lastModifiedBy>aliek</cp:lastModifiedBy>
  <cp:revision>395</cp:revision>
  <cp:lastPrinted>2009-07-09T13:35:39Z</cp:lastPrinted>
  <dcterms:created xsi:type="dcterms:W3CDTF">2009-07-09T15:14:52Z</dcterms:created>
  <dcterms:modified xsi:type="dcterms:W3CDTF">2022-07-18T15:34:59Z</dcterms:modified>
</cp:coreProperties>
</file>