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375" r:id="rId3"/>
    <p:sldId id="353" r:id="rId4"/>
    <p:sldId id="301" r:id="rId5"/>
    <p:sldId id="355" r:id="rId6"/>
    <p:sldId id="356" r:id="rId7"/>
    <p:sldId id="357" r:id="rId8"/>
    <p:sldId id="358" r:id="rId9"/>
    <p:sldId id="359" r:id="rId10"/>
    <p:sldId id="360" r:id="rId11"/>
    <p:sldId id="361" r:id="rId12"/>
    <p:sldId id="362" r:id="rId13"/>
    <p:sldId id="303" r:id="rId14"/>
    <p:sldId id="281" r:id="rId15"/>
    <p:sldId id="363" r:id="rId16"/>
    <p:sldId id="364" r:id="rId17"/>
    <p:sldId id="365" r:id="rId18"/>
    <p:sldId id="367" r:id="rId19"/>
    <p:sldId id="274" r:id="rId20"/>
    <p:sldId id="368" r:id="rId21"/>
    <p:sldId id="369" r:id="rId22"/>
    <p:sldId id="370" r:id="rId23"/>
    <p:sldId id="283" r:id="rId24"/>
    <p:sldId id="376" r:id="rId25"/>
    <p:sldId id="305" r:id="rId26"/>
    <p:sldId id="306" r:id="rId27"/>
    <p:sldId id="308" r:id="rId28"/>
    <p:sldId id="307" r:id="rId29"/>
    <p:sldId id="309" r:id="rId30"/>
    <p:sldId id="310" r:id="rId31"/>
    <p:sldId id="377" r:id="rId32"/>
    <p:sldId id="269" r:id="rId33"/>
    <p:sldId id="271" r:id="rId34"/>
    <p:sldId id="330" r:id="rId35"/>
    <p:sldId id="272" r:id="rId36"/>
    <p:sldId id="273" r:id="rId37"/>
    <p:sldId id="277" r:id="rId38"/>
    <p:sldId id="331" r:id="rId39"/>
    <p:sldId id="265" r:id="rId40"/>
    <p:sldId id="286" r:id="rId41"/>
    <p:sldId id="371" r:id="rId42"/>
    <p:sldId id="332" r:id="rId43"/>
    <p:sldId id="333" r:id="rId44"/>
    <p:sldId id="268" r:id="rId45"/>
    <p:sldId id="335" r:id="rId46"/>
    <p:sldId id="337" r:id="rId47"/>
    <p:sldId id="312" r:id="rId48"/>
    <p:sldId id="313" r:id="rId49"/>
    <p:sldId id="315" r:id="rId50"/>
    <p:sldId id="282" r:id="rId51"/>
    <p:sldId id="316" r:id="rId52"/>
    <p:sldId id="317" r:id="rId53"/>
    <p:sldId id="318" r:id="rId54"/>
    <p:sldId id="319" r:id="rId55"/>
    <p:sldId id="320" r:id="rId56"/>
    <p:sldId id="321" r:id="rId57"/>
    <p:sldId id="322" r:id="rId58"/>
    <p:sldId id="323" r:id="rId59"/>
    <p:sldId id="325" r:id="rId60"/>
    <p:sldId id="326" r:id="rId61"/>
    <p:sldId id="327" r:id="rId62"/>
    <p:sldId id="290" r:id="rId63"/>
    <p:sldId id="293" r:id="rId64"/>
    <p:sldId id="300" r:id="rId65"/>
    <p:sldId id="328" r:id="rId66"/>
    <p:sldId id="294" r:id="rId67"/>
    <p:sldId id="295" r:id="rId68"/>
    <p:sldId id="296" r:id="rId69"/>
    <p:sldId id="297" r:id="rId70"/>
    <p:sldId id="298" r:id="rId71"/>
    <p:sldId id="299" r:id="rId72"/>
    <p:sldId id="302" r:id="rId73"/>
    <p:sldId id="373" r:id="rId74"/>
    <p:sldId id="344" r:id="rId75"/>
    <p:sldId id="345" r:id="rId76"/>
    <p:sldId id="346" r:id="rId77"/>
    <p:sldId id="347" r:id="rId78"/>
    <p:sldId id="348" r:id="rId79"/>
    <p:sldId id="257" r:id="rId80"/>
    <p:sldId id="259" r:id="rId81"/>
    <p:sldId id="260" r:id="rId82"/>
    <p:sldId id="258" r:id="rId83"/>
    <p:sldId id="261" r:id="rId84"/>
    <p:sldId id="262" r:id="rId85"/>
    <p:sldId id="264" r:id="rId86"/>
    <p:sldId id="372" r:id="rId87"/>
    <p:sldId id="266" r:id="rId88"/>
    <p:sldId id="291" r:id="rId89"/>
    <p:sldId id="338" r:id="rId90"/>
    <p:sldId id="339" r:id="rId91"/>
    <p:sldId id="340" r:id="rId92"/>
    <p:sldId id="341" r:id="rId93"/>
    <p:sldId id="342" r:id="rId94"/>
    <p:sldId id="34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6BB11F-4582-4E1A-97F2-168E3EB2DD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0EB75F-C009-4F1F-8FEE-0D2E86544F25}">
      <dgm:prSet phldrT="[Text]" custT="1"/>
      <dgm:spPr/>
      <dgm:t>
        <a:bodyPr/>
        <a:lstStyle/>
        <a:p>
          <a:pPr algn="ctr"/>
          <a:r>
            <a:rPr lang="tr-TR" sz="2400" dirty="0"/>
            <a:t>  </a:t>
          </a:r>
          <a:r>
            <a:rPr lang="tr-TR" sz="2400" dirty="0" err="1"/>
            <a:t>What</a:t>
          </a:r>
          <a:r>
            <a:rPr lang="tr-TR" sz="2400" dirty="0"/>
            <a:t> </a:t>
          </a:r>
          <a:r>
            <a:rPr lang="tr-TR" sz="2400" dirty="0" err="1"/>
            <a:t>are</a:t>
          </a:r>
          <a:r>
            <a:rPr lang="tr-TR" sz="2400" dirty="0"/>
            <a:t> </a:t>
          </a:r>
          <a:r>
            <a:rPr lang="tr-TR" sz="2400" dirty="0" err="1"/>
            <a:t>these</a:t>
          </a:r>
          <a:r>
            <a:rPr lang="tr-TR" sz="2400" dirty="0"/>
            <a:t> </a:t>
          </a:r>
          <a:r>
            <a:rPr lang="tr-TR" sz="2400" dirty="0" err="1"/>
            <a:t>analytical</a:t>
          </a:r>
          <a:r>
            <a:rPr lang="tr-TR" sz="2400" dirty="0"/>
            <a:t> </a:t>
          </a:r>
          <a:r>
            <a:rPr lang="tr-TR" sz="2400" dirty="0" err="1"/>
            <a:t>methods</a:t>
          </a:r>
          <a:r>
            <a:rPr lang="tr-TR" sz="2400" dirty="0"/>
            <a:t> </a:t>
          </a:r>
          <a:r>
            <a:rPr lang="tr-TR" sz="2400" dirty="0" err="1"/>
            <a:t>and</a:t>
          </a:r>
          <a:r>
            <a:rPr lang="tr-TR" sz="2400" dirty="0"/>
            <a:t> </a:t>
          </a:r>
          <a:r>
            <a:rPr lang="tr-TR" sz="2400" dirty="0" err="1"/>
            <a:t>tools</a:t>
          </a:r>
          <a:r>
            <a:rPr lang="tr-TR" sz="2400" dirty="0"/>
            <a:t> ?</a:t>
          </a:r>
          <a:endParaRPr lang="en-US" sz="2400" dirty="0"/>
        </a:p>
      </dgm:t>
    </dgm:pt>
    <dgm:pt modelId="{8DDEE6FD-8A2D-481E-9F57-DE8D97407FF3}" type="parTrans" cxnId="{85626DD5-359A-475A-A9A2-8CA6BD8B2A68}">
      <dgm:prSet/>
      <dgm:spPr/>
      <dgm:t>
        <a:bodyPr/>
        <a:lstStyle/>
        <a:p>
          <a:endParaRPr lang="en-US"/>
        </a:p>
      </dgm:t>
    </dgm:pt>
    <dgm:pt modelId="{3D8B5140-8001-48C6-A5F6-8C40C6D4B9EF}" type="sibTrans" cxnId="{85626DD5-359A-475A-A9A2-8CA6BD8B2A68}">
      <dgm:prSet/>
      <dgm:spPr/>
      <dgm:t>
        <a:bodyPr/>
        <a:lstStyle/>
        <a:p>
          <a:endParaRPr lang="en-US"/>
        </a:p>
      </dgm:t>
    </dgm:pt>
    <dgm:pt modelId="{D8FAC5FC-EADB-417F-AB70-CF994E58C1C8}" type="pres">
      <dgm:prSet presAssocID="{3F6BB11F-4582-4E1A-97F2-168E3EB2DD73}" presName="diagram" presStyleCnt="0">
        <dgm:presLayoutVars>
          <dgm:dir/>
          <dgm:resizeHandles val="exact"/>
        </dgm:presLayoutVars>
      </dgm:prSet>
      <dgm:spPr/>
    </dgm:pt>
    <dgm:pt modelId="{7F6AD61A-DCCB-4F61-9885-F7BFA0084F09}" type="pres">
      <dgm:prSet presAssocID="{D50EB75F-C009-4F1F-8FEE-0D2E86544F25}" presName="node" presStyleLbl="node1" presStyleIdx="0" presStyleCnt="1" custScaleX="113059" custScaleY="39374" custLinFactNeighborX="5910" custLinFactNeighborY="-599">
        <dgm:presLayoutVars>
          <dgm:bulletEnabled val="1"/>
        </dgm:presLayoutVars>
      </dgm:prSet>
      <dgm:spPr/>
    </dgm:pt>
  </dgm:ptLst>
  <dgm:cxnLst>
    <dgm:cxn modelId="{7E2A2C0D-D85F-4703-AB11-8F59C64B683B}" type="presOf" srcId="{3F6BB11F-4582-4E1A-97F2-168E3EB2DD73}" destId="{D8FAC5FC-EADB-417F-AB70-CF994E58C1C8}" srcOrd="0" destOrd="0" presId="urn:microsoft.com/office/officeart/2005/8/layout/default"/>
    <dgm:cxn modelId="{61A13A6C-812B-4B32-B647-33A1748A6255}" type="presOf" srcId="{D50EB75F-C009-4F1F-8FEE-0D2E86544F25}" destId="{7F6AD61A-DCCB-4F61-9885-F7BFA0084F09}" srcOrd="0" destOrd="0" presId="urn:microsoft.com/office/officeart/2005/8/layout/default"/>
    <dgm:cxn modelId="{85626DD5-359A-475A-A9A2-8CA6BD8B2A68}" srcId="{3F6BB11F-4582-4E1A-97F2-168E3EB2DD73}" destId="{D50EB75F-C009-4F1F-8FEE-0D2E86544F25}" srcOrd="0" destOrd="0" parTransId="{8DDEE6FD-8A2D-481E-9F57-DE8D97407FF3}" sibTransId="{3D8B5140-8001-48C6-A5F6-8C40C6D4B9EF}"/>
    <dgm:cxn modelId="{E033D34F-5A75-4F82-AC5B-46441F51E964}" type="presParOf" srcId="{D8FAC5FC-EADB-417F-AB70-CF994E58C1C8}" destId="{7F6AD61A-DCCB-4F61-9885-F7BFA0084F0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E8E86-CB44-43F8-A07D-8B0B54277377}" type="doc">
      <dgm:prSet loTypeId="urn:microsoft.com/office/officeart/2005/8/layout/gear1" loCatId="process" qsTypeId="urn:microsoft.com/office/officeart/2005/8/quickstyle/simple1" qsCatId="simple" csTypeId="urn:microsoft.com/office/officeart/2005/8/colors/accent1_2" csCatId="accent1" phldr="1"/>
      <dgm:spPr/>
    </dgm:pt>
    <dgm:pt modelId="{B9416D05-AA4B-404A-9A30-8410254014B1}">
      <dgm:prSet phldrT="[Text]" custT="1"/>
      <dgm:spPr/>
      <dgm:t>
        <a:bodyPr/>
        <a:lstStyle/>
        <a:p>
          <a:r>
            <a:rPr lang="tr-TR" sz="1800" dirty="0" err="1">
              <a:solidFill>
                <a:srgbClr val="00002C"/>
              </a:solidFill>
            </a:rPr>
            <a:t>Industrial</a:t>
          </a:r>
          <a:r>
            <a:rPr lang="tr-TR" sz="1800" dirty="0">
              <a:solidFill>
                <a:srgbClr val="00002C"/>
              </a:solidFill>
            </a:rPr>
            <a:t> </a:t>
          </a:r>
          <a:r>
            <a:rPr lang="tr-TR" sz="1800" dirty="0" err="1">
              <a:solidFill>
                <a:srgbClr val="00002C"/>
              </a:solidFill>
            </a:rPr>
            <a:t>Engineering</a:t>
          </a:r>
          <a:endParaRPr lang="en-US" sz="1800" dirty="0">
            <a:solidFill>
              <a:srgbClr val="00002C"/>
            </a:solidFill>
          </a:endParaRPr>
        </a:p>
      </dgm:t>
    </dgm:pt>
    <dgm:pt modelId="{970C969A-3365-4214-B16C-D2C7CBC2C000}" type="parTrans" cxnId="{F4716509-D383-43DD-A172-FCD0A8839824}">
      <dgm:prSet/>
      <dgm:spPr/>
      <dgm:t>
        <a:bodyPr/>
        <a:lstStyle/>
        <a:p>
          <a:endParaRPr lang="en-US"/>
        </a:p>
      </dgm:t>
    </dgm:pt>
    <dgm:pt modelId="{4676A439-5C8B-4EED-BE4F-9C68A2547EE8}" type="sibTrans" cxnId="{F4716509-D383-43DD-A172-FCD0A8839824}">
      <dgm:prSet/>
      <dgm:spPr/>
      <dgm:t>
        <a:bodyPr/>
        <a:lstStyle/>
        <a:p>
          <a:endParaRPr lang="en-US"/>
        </a:p>
      </dgm:t>
    </dgm:pt>
    <dgm:pt modelId="{77E10B88-9A94-4774-A42C-D856A44F4ED5}">
      <dgm:prSet phldrT="[Text]"/>
      <dgm:spPr/>
      <dgm:t>
        <a:bodyPr/>
        <a:lstStyle/>
        <a:p>
          <a:r>
            <a:rPr lang="tr-TR" dirty="0">
              <a:solidFill>
                <a:srgbClr val="00002C"/>
              </a:solidFill>
            </a:rPr>
            <a:t>Operations </a:t>
          </a:r>
          <a:r>
            <a:rPr lang="tr-TR" dirty="0" err="1">
              <a:solidFill>
                <a:srgbClr val="00002C"/>
              </a:solidFill>
            </a:rPr>
            <a:t>Research</a:t>
          </a:r>
          <a:endParaRPr lang="en-US" dirty="0">
            <a:solidFill>
              <a:srgbClr val="00002C"/>
            </a:solidFill>
          </a:endParaRPr>
        </a:p>
      </dgm:t>
    </dgm:pt>
    <dgm:pt modelId="{9DCD9556-A13D-463E-BC6C-7A9BB05A8D6C}" type="parTrans" cxnId="{C76CB8FD-B830-4CC3-903D-4DB53B1DCEA8}">
      <dgm:prSet/>
      <dgm:spPr/>
      <dgm:t>
        <a:bodyPr/>
        <a:lstStyle/>
        <a:p>
          <a:endParaRPr lang="en-US"/>
        </a:p>
      </dgm:t>
    </dgm:pt>
    <dgm:pt modelId="{DA4D0465-7B75-4408-B6F3-964F8000DF94}" type="sibTrans" cxnId="{C76CB8FD-B830-4CC3-903D-4DB53B1DCEA8}">
      <dgm:prSet/>
      <dgm:spPr/>
      <dgm:t>
        <a:bodyPr/>
        <a:lstStyle/>
        <a:p>
          <a:endParaRPr lang="en-US"/>
        </a:p>
      </dgm:t>
    </dgm:pt>
    <dgm:pt modelId="{114C5384-F4B3-4B1D-875F-DAEB248B9B37}">
      <dgm:prSet phldrT="[Text]" custT="1"/>
      <dgm:spPr/>
      <dgm:t>
        <a:bodyPr/>
        <a:lstStyle/>
        <a:p>
          <a:r>
            <a:rPr lang="tr-TR" sz="1200" dirty="0">
              <a:solidFill>
                <a:srgbClr val="00002C"/>
              </a:solidFill>
            </a:rPr>
            <a:t>Management </a:t>
          </a:r>
          <a:r>
            <a:rPr lang="tr-TR" sz="1200" dirty="0" err="1">
              <a:solidFill>
                <a:srgbClr val="00002C"/>
              </a:solidFill>
            </a:rPr>
            <a:t>Science</a:t>
          </a:r>
          <a:endParaRPr lang="en-US" sz="1200" dirty="0">
            <a:solidFill>
              <a:srgbClr val="00002C"/>
            </a:solidFill>
          </a:endParaRPr>
        </a:p>
      </dgm:t>
    </dgm:pt>
    <dgm:pt modelId="{090369FB-F80C-417B-A3B3-D78E48ADF4B9}" type="parTrans" cxnId="{3B44CB9C-68FF-4B5C-8171-2450ADC7B53B}">
      <dgm:prSet/>
      <dgm:spPr/>
      <dgm:t>
        <a:bodyPr/>
        <a:lstStyle/>
        <a:p>
          <a:endParaRPr lang="en-US"/>
        </a:p>
      </dgm:t>
    </dgm:pt>
    <dgm:pt modelId="{DE182DF7-AF44-4BA2-944C-2FD027E75AC6}" type="sibTrans" cxnId="{3B44CB9C-68FF-4B5C-8171-2450ADC7B53B}">
      <dgm:prSet/>
      <dgm:spPr/>
      <dgm:t>
        <a:bodyPr/>
        <a:lstStyle/>
        <a:p>
          <a:endParaRPr lang="en-US"/>
        </a:p>
      </dgm:t>
    </dgm:pt>
    <dgm:pt modelId="{E2F04013-97D5-46AA-9CDC-375F47BA3ED8}" type="pres">
      <dgm:prSet presAssocID="{E36E8E86-CB44-43F8-A07D-8B0B54277377}" presName="composite" presStyleCnt="0">
        <dgm:presLayoutVars>
          <dgm:chMax val="3"/>
          <dgm:animLvl val="lvl"/>
          <dgm:resizeHandles val="exact"/>
        </dgm:presLayoutVars>
      </dgm:prSet>
      <dgm:spPr/>
    </dgm:pt>
    <dgm:pt modelId="{1F2D5F87-AFD0-4BD8-A49C-DAC381F49F13}" type="pres">
      <dgm:prSet presAssocID="{B9416D05-AA4B-404A-9A30-8410254014B1}" presName="gear1" presStyleLbl="node1" presStyleIdx="0" presStyleCnt="3">
        <dgm:presLayoutVars>
          <dgm:chMax val="1"/>
          <dgm:bulletEnabled val="1"/>
        </dgm:presLayoutVars>
      </dgm:prSet>
      <dgm:spPr/>
    </dgm:pt>
    <dgm:pt modelId="{B470D7E9-1893-43D0-9811-9A5AE03B4DDE}" type="pres">
      <dgm:prSet presAssocID="{B9416D05-AA4B-404A-9A30-8410254014B1}" presName="gear1srcNode" presStyleLbl="node1" presStyleIdx="0" presStyleCnt="3"/>
      <dgm:spPr/>
    </dgm:pt>
    <dgm:pt modelId="{880934A3-9144-4A79-9576-520E900F7B5E}" type="pres">
      <dgm:prSet presAssocID="{B9416D05-AA4B-404A-9A30-8410254014B1}" presName="gear1dstNode" presStyleLbl="node1" presStyleIdx="0" presStyleCnt="3"/>
      <dgm:spPr/>
    </dgm:pt>
    <dgm:pt modelId="{499E5E80-7A43-4DB0-967A-525B49629AAF}" type="pres">
      <dgm:prSet presAssocID="{77E10B88-9A94-4774-A42C-D856A44F4ED5}" presName="gear2" presStyleLbl="node1" presStyleIdx="1" presStyleCnt="3">
        <dgm:presLayoutVars>
          <dgm:chMax val="1"/>
          <dgm:bulletEnabled val="1"/>
        </dgm:presLayoutVars>
      </dgm:prSet>
      <dgm:spPr/>
    </dgm:pt>
    <dgm:pt modelId="{394521C7-DE56-4F8F-8A47-D4C507929435}" type="pres">
      <dgm:prSet presAssocID="{77E10B88-9A94-4774-A42C-D856A44F4ED5}" presName="gear2srcNode" presStyleLbl="node1" presStyleIdx="1" presStyleCnt="3"/>
      <dgm:spPr/>
    </dgm:pt>
    <dgm:pt modelId="{94430231-7AED-4287-AE73-344B9F6A58A2}" type="pres">
      <dgm:prSet presAssocID="{77E10B88-9A94-4774-A42C-D856A44F4ED5}" presName="gear2dstNode" presStyleLbl="node1" presStyleIdx="1" presStyleCnt="3"/>
      <dgm:spPr/>
    </dgm:pt>
    <dgm:pt modelId="{40CFE1B3-C72B-4E36-BC62-E20F7AF5FC5D}" type="pres">
      <dgm:prSet presAssocID="{114C5384-F4B3-4B1D-875F-DAEB248B9B37}" presName="gear3" presStyleLbl="node1" presStyleIdx="2" presStyleCnt="3"/>
      <dgm:spPr/>
    </dgm:pt>
    <dgm:pt modelId="{374BB0D2-552E-4C24-B934-C85C568514D7}" type="pres">
      <dgm:prSet presAssocID="{114C5384-F4B3-4B1D-875F-DAEB248B9B37}" presName="gear3tx" presStyleLbl="node1" presStyleIdx="2" presStyleCnt="3">
        <dgm:presLayoutVars>
          <dgm:chMax val="1"/>
          <dgm:bulletEnabled val="1"/>
        </dgm:presLayoutVars>
      </dgm:prSet>
      <dgm:spPr/>
    </dgm:pt>
    <dgm:pt modelId="{C0826C17-9C02-4E7E-89BB-01D71946E108}" type="pres">
      <dgm:prSet presAssocID="{114C5384-F4B3-4B1D-875F-DAEB248B9B37}" presName="gear3srcNode" presStyleLbl="node1" presStyleIdx="2" presStyleCnt="3"/>
      <dgm:spPr/>
    </dgm:pt>
    <dgm:pt modelId="{DFF20F9E-93C7-4B94-814D-8316F7E67326}" type="pres">
      <dgm:prSet presAssocID="{114C5384-F4B3-4B1D-875F-DAEB248B9B37}" presName="gear3dstNode" presStyleLbl="node1" presStyleIdx="2" presStyleCnt="3"/>
      <dgm:spPr/>
    </dgm:pt>
    <dgm:pt modelId="{E3A3EB0E-A0BA-41DB-AC59-2B926B504882}" type="pres">
      <dgm:prSet presAssocID="{4676A439-5C8B-4EED-BE4F-9C68A2547EE8}" presName="connector1" presStyleLbl="sibTrans2D1" presStyleIdx="0" presStyleCnt="3"/>
      <dgm:spPr/>
    </dgm:pt>
    <dgm:pt modelId="{E89CE478-96AB-4D69-84C2-91F8A23A0FAB}" type="pres">
      <dgm:prSet presAssocID="{DA4D0465-7B75-4408-B6F3-964F8000DF94}" presName="connector2" presStyleLbl="sibTrans2D1" presStyleIdx="1" presStyleCnt="3"/>
      <dgm:spPr/>
    </dgm:pt>
    <dgm:pt modelId="{DB9A125F-364D-4893-A56A-DA0A2556AA7A}" type="pres">
      <dgm:prSet presAssocID="{DE182DF7-AF44-4BA2-944C-2FD027E75AC6}" presName="connector3" presStyleLbl="sibTrans2D1" presStyleIdx="2" presStyleCnt="3"/>
      <dgm:spPr/>
    </dgm:pt>
  </dgm:ptLst>
  <dgm:cxnLst>
    <dgm:cxn modelId="{F4716509-D383-43DD-A172-FCD0A8839824}" srcId="{E36E8E86-CB44-43F8-A07D-8B0B54277377}" destId="{B9416D05-AA4B-404A-9A30-8410254014B1}" srcOrd="0" destOrd="0" parTransId="{970C969A-3365-4214-B16C-D2C7CBC2C000}" sibTransId="{4676A439-5C8B-4EED-BE4F-9C68A2547EE8}"/>
    <dgm:cxn modelId="{4C55AE1E-EF5E-4537-9A11-CF23FC334693}" type="presOf" srcId="{B9416D05-AA4B-404A-9A30-8410254014B1}" destId="{1F2D5F87-AFD0-4BD8-A49C-DAC381F49F13}" srcOrd="0" destOrd="0" presId="urn:microsoft.com/office/officeart/2005/8/layout/gear1"/>
    <dgm:cxn modelId="{4A42282D-2022-4D24-AB65-0FCAB57C508A}" type="presOf" srcId="{77E10B88-9A94-4774-A42C-D856A44F4ED5}" destId="{394521C7-DE56-4F8F-8A47-D4C507929435}" srcOrd="1" destOrd="0" presId="urn:microsoft.com/office/officeart/2005/8/layout/gear1"/>
    <dgm:cxn modelId="{BF1CCD3D-617E-465B-94B7-506BFB8635B8}" type="presOf" srcId="{E36E8E86-CB44-43F8-A07D-8B0B54277377}" destId="{E2F04013-97D5-46AA-9CDC-375F47BA3ED8}" srcOrd="0" destOrd="0" presId="urn:microsoft.com/office/officeart/2005/8/layout/gear1"/>
    <dgm:cxn modelId="{C9F7935E-89BB-460C-8A68-30B382730BB2}" type="presOf" srcId="{B9416D05-AA4B-404A-9A30-8410254014B1}" destId="{880934A3-9144-4A79-9576-520E900F7B5E}" srcOrd="2" destOrd="0" presId="urn:microsoft.com/office/officeart/2005/8/layout/gear1"/>
    <dgm:cxn modelId="{D6D4904D-C1D5-40F5-A747-EB5D75AD603B}" type="presOf" srcId="{114C5384-F4B3-4B1D-875F-DAEB248B9B37}" destId="{C0826C17-9C02-4E7E-89BB-01D71946E108}" srcOrd="2" destOrd="0" presId="urn:microsoft.com/office/officeart/2005/8/layout/gear1"/>
    <dgm:cxn modelId="{C35CA650-6CD0-4EB2-8282-C17CD6002B5C}" type="presOf" srcId="{DE182DF7-AF44-4BA2-944C-2FD027E75AC6}" destId="{DB9A125F-364D-4893-A56A-DA0A2556AA7A}" srcOrd="0" destOrd="0" presId="urn:microsoft.com/office/officeart/2005/8/layout/gear1"/>
    <dgm:cxn modelId="{61587272-6C10-4A5D-A410-C14846C9C81D}" type="presOf" srcId="{77E10B88-9A94-4774-A42C-D856A44F4ED5}" destId="{94430231-7AED-4287-AE73-344B9F6A58A2}" srcOrd="2" destOrd="0" presId="urn:microsoft.com/office/officeart/2005/8/layout/gear1"/>
    <dgm:cxn modelId="{3B44CB9C-68FF-4B5C-8171-2450ADC7B53B}" srcId="{E36E8E86-CB44-43F8-A07D-8B0B54277377}" destId="{114C5384-F4B3-4B1D-875F-DAEB248B9B37}" srcOrd="2" destOrd="0" parTransId="{090369FB-F80C-417B-A3B3-D78E48ADF4B9}" sibTransId="{DE182DF7-AF44-4BA2-944C-2FD027E75AC6}"/>
    <dgm:cxn modelId="{A29262BF-5D52-4863-8120-76B89A9B86AF}" type="presOf" srcId="{4676A439-5C8B-4EED-BE4F-9C68A2547EE8}" destId="{E3A3EB0E-A0BA-41DB-AC59-2B926B504882}" srcOrd="0" destOrd="0" presId="urn:microsoft.com/office/officeart/2005/8/layout/gear1"/>
    <dgm:cxn modelId="{8664CECA-D984-48D8-80B1-00B02CD4FC38}" type="presOf" srcId="{DA4D0465-7B75-4408-B6F3-964F8000DF94}" destId="{E89CE478-96AB-4D69-84C2-91F8A23A0FAB}" srcOrd="0" destOrd="0" presId="urn:microsoft.com/office/officeart/2005/8/layout/gear1"/>
    <dgm:cxn modelId="{770C38D8-FA26-401E-A0DB-CBDC6F1A2281}" type="presOf" srcId="{114C5384-F4B3-4B1D-875F-DAEB248B9B37}" destId="{374BB0D2-552E-4C24-B934-C85C568514D7}" srcOrd="1" destOrd="0" presId="urn:microsoft.com/office/officeart/2005/8/layout/gear1"/>
    <dgm:cxn modelId="{B6945FE7-EA52-4070-A0B8-6AA2661993DB}" type="presOf" srcId="{114C5384-F4B3-4B1D-875F-DAEB248B9B37}" destId="{40CFE1B3-C72B-4E36-BC62-E20F7AF5FC5D}" srcOrd="0" destOrd="0" presId="urn:microsoft.com/office/officeart/2005/8/layout/gear1"/>
    <dgm:cxn modelId="{BD1DA7EA-6C01-49CD-B45B-965563D10C72}" type="presOf" srcId="{114C5384-F4B3-4B1D-875F-DAEB248B9B37}" destId="{DFF20F9E-93C7-4B94-814D-8316F7E67326}" srcOrd="3" destOrd="0" presId="urn:microsoft.com/office/officeart/2005/8/layout/gear1"/>
    <dgm:cxn modelId="{C11949F0-4D63-4C0E-A32F-444B7CF5404D}" type="presOf" srcId="{77E10B88-9A94-4774-A42C-D856A44F4ED5}" destId="{499E5E80-7A43-4DB0-967A-525B49629AAF}" srcOrd="0" destOrd="0" presId="urn:microsoft.com/office/officeart/2005/8/layout/gear1"/>
    <dgm:cxn modelId="{C76CB8FD-B830-4CC3-903D-4DB53B1DCEA8}" srcId="{E36E8E86-CB44-43F8-A07D-8B0B54277377}" destId="{77E10B88-9A94-4774-A42C-D856A44F4ED5}" srcOrd="1" destOrd="0" parTransId="{9DCD9556-A13D-463E-BC6C-7A9BB05A8D6C}" sibTransId="{DA4D0465-7B75-4408-B6F3-964F8000DF94}"/>
    <dgm:cxn modelId="{67EDFFFE-453C-4B9F-AC03-0B6DE35733FD}" type="presOf" srcId="{B9416D05-AA4B-404A-9A30-8410254014B1}" destId="{B470D7E9-1893-43D0-9811-9A5AE03B4DDE}" srcOrd="1" destOrd="0" presId="urn:microsoft.com/office/officeart/2005/8/layout/gear1"/>
    <dgm:cxn modelId="{0C3481FD-C8BE-42B1-A73C-0DA75E234F58}" type="presParOf" srcId="{E2F04013-97D5-46AA-9CDC-375F47BA3ED8}" destId="{1F2D5F87-AFD0-4BD8-A49C-DAC381F49F13}" srcOrd="0" destOrd="0" presId="urn:microsoft.com/office/officeart/2005/8/layout/gear1"/>
    <dgm:cxn modelId="{CC708CD6-2D3F-42D5-BE18-2FBBAE9915A3}" type="presParOf" srcId="{E2F04013-97D5-46AA-9CDC-375F47BA3ED8}" destId="{B470D7E9-1893-43D0-9811-9A5AE03B4DDE}" srcOrd="1" destOrd="0" presId="urn:microsoft.com/office/officeart/2005/8/layout/gear1"/>
    <dgm:cxn modelId="{802597DE-5230-4A25-BE21-0F80797BAC75}" type="presParOf" srcId="{E2F04013-97D5-46AA-9CDC-375F47BA3ED8}" destId="{880934A3-9144-4A79-9576-520E900F7B5E}" srcOrd="2" destOrd="0" presId="urn:microsoft.com/office/officeart/2005/8/layout/gear1"/>
    <dgm:cxn modelId="{CB42C46A-AD2B-4198-B483-4C4BEB67D3C3}" type="presParOf" srcId="{E2F04013-97D5-46AA-9CDC-375F47BA3ED8}" destId="{499E5E80-7A43-4DB0-967A-525B49629AAF}" srcOrd="3" destOrd="0" presId="urn:microsoft.com/office/officeart/2005/8/layout/gear1"/>
    <dgm:cxn modelId="{40DAB764-3F7E-4B81-8F8E-9DB42C0E0232}" type="presParOf" srcId="{E2F04013-97D5-46AA-9CDC-375F47BA3ED8}" destId="{394521C7-DE56-4F8F-8A47-D4C507929435}" srcOrd="4" destOrd="0" presId="urn:microsoft.com/office/officeart/2005/8/layout/gear1"/>
    <dgm:cxn modelId="{956F3A83-21B6-43EE-B906-4158150B1805}" type="presParOf" srcId="{E2F04013-97D5-46AA-9CDC-375F47BA3ED8}" destId="{94430231-7AED-4287-AE73-344B9F6A58A2}" srcOrd="5" destOrd="0" presId="urn:microsoft.com/office/officeart/2005/8/layout/gear1"/>
    <dgm:cxn modelId="{A9866E03-ACB0-48EC-B4A4-B40950966CBD}" type="presParOf" srcId="{E2F04013-97D5-46AA-9CDC-375F47BA3ED8}" destId="{40CFE1B3-C72B-4E36-BC62-E20F7AF5FC5D}" srcOrd="6" destOrd="0" presId="urn:microsoft.com/office/officeart/2005/8/layout/gear1"/>
    <dgm:cxn modelId="{8912B916-C9DA-4B15-A180-52148BB2B96F}" type="presParOf" srcId="{E2F04013-97D5-46AA-9CDC-375F47BA3ED8}" destId="{374BB0D2-552E-4C24-B934-C85C568514D7}" srcOrd="7" destOrd="0" presId="urn:microsoft.com/office/officeart/2005/8/layout/gear1"/>
    <dgm:cxn modelId="{11E325B6-047A-4E4D-9A23-42710BF740E6}" type="presParOf" srcId="{E2F04013-97D5-46AA-9CDC-375F47BA3ED8}" destId="{C0826C17-9C02-4E7E-89BB-01D71946E108}" srcOrd="8" destOrd="0" presId="urn:microsoft.com/office/officeart/2005/8/layout/gear1"/>
    <dgm:cxn modelId="{C605FA9A-A207-4261-9935-8D777DAF4C5B}" type="presParOf" srcId="{E2F04013-97D5-46AA-9CDC-375F47BA3ED8}" destId="{DFF20F9E-93C7-4B94-814D-8316F7E67326}" srcOrd="9" destOrd="0" presId="urn:microsoft.com/office/officeart/2005/8/layout/gear1"/>
    <dgm:cxn modelId="{6E3E4C7C-3662-4827-A5CE-9ED496B92C62}" type="presParOf" srcId="{E2F04013-97D5-46AA-9CDC-375F47BA3ED8}" destId="{E3A3EB0E-A0BA-41DB-AC59-2B926B504882}" srcOrd="10" destOrd="0" presId="urn:microsoft.com/office/officeart/2005/8/layout/gear1"/>
    <dgm:cxn modelId="{3C6D933E-2051-42B9-BFF4-934968205C6F}" type="presParOf" srcId="{E2F04013-97D5-46AA-9CDC-375F47BA3ED8}" destId="{E89CE478-96AB-4D69-84C2-91F8A23A0FAB}" srcOrd="11" destOrd="0" presId="urn:microsoft.com/office/officeart/2005/8/layout/gear1"/>
    <dgm:cxn modelId="{F5DEA4F5-B870-4F10-A711-D6A9DB1074BB}" type="presParOf" srcId="{E2F04013-97D5-46AA-9CDC-375F47BA3ED8}" destId="{DB9A125F-364D-4893-A56A-DA0A2556AA7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B532F-0ECA-4BB0-9E18-83FB2474C538}"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8E055AC8-DB77-4714-BF4F-09945F46AD88}">
      <dgm:prSet custT="1"/>
      <dgm:spPr/>
      <dgm:t>
        <a:bodyPr/>
        <a:lstStyle/>
        <a:p>
          <a:pPr algn="just" rtl="0"/>
          <a:r>
            <a:rPr lang="en-US" sz="2400" b="1" dirty="0">
              <a:solidFill>
                <a:srgbClr val="00002C"/>
              </a:solidFill>
            </a:rPr>
            <a:t>optimization</a:t>
          </a:r>
          <a:r>
            <a:rPr lang="en-US" sz="2400" dirty="0">
              <a:solidFill>
                <a:srgbClr val="00002C"/>
              </a:solidFill>
            </a:rPr>
            <a:t> is select</a:t>
          </a:r>
          <a:r>
            <a:rPr lang="tr-TR" sz="2400" dirty="0" err="1">
              <a:solidFill>
                <a:srgbClr val="00002C"/>
              </a:solidFill>
            </a:rPr>
            <a:t>ing</a:t>
          </a:r>
          <a:r>
            <a:rPr lang="tr-TR" sz="2400" dirty="0">
              <a:solidFill>
                <a:srgbClr val="00002C"/>
              </a:solidFill>
            </a:rPr>
            <a:t> </a:t>
          </a:r>
          <a:r>
            <a:rPr lang="tr-TR" sz="2400" dirty="0" err="1">
              <a:solidFill>
                <a:srgbClr val="00002C"/>
              </a:solidFill>
            </a:rPr>
            <a:t>the</a:t>
          </a:r>
          <a:r>
            <a:rPr lang="tr-TR" sz="2400" dirty="0">
              <a:solidFill>
                <a:srgbClr val="00002C"/>
              </a:solidFill>
            </a:rPr>
            <a:t> </a:t>
          </a:r>
          <a:r>
            <a:rPr lang="en-US" sz="2400" dirty="0">
              <a:solidFill>
                <a:srgbClr val="00002C"/>
              </a:solidFill>
            </a:rPr>
            <a:t>best </a:t>
          </a:r>
          <a:r>
            <a:rPr lang="en-US" sz="2400" noProof="0" dirty="0">
              <a:solidFill>
                <a:srgbClr val="00002C"/>
              </a:solidFill>
            </a:rPr>
            <a:t>solution</a:t>
          </a:r>
          <a:r>
            <a:rPr lang="tr-TR" sz="2400" noProof="0" dirty="0">
              <a:solidFill>
                <a:srgbClr val="00002C"/>
              </a:solidFill>
            </a:rPr>
            <a:t> </a:t>
          </a:r>
          <a:r>
            <a:rPr lang="tr-TR" sz="2400" dirty="0" err="1">
              <a:solidFill>
                <a:srgbClr val="00002C"/>
              </a:solidFill>
            </a:rPr>
            <a:t>satisfying</a:t>
          </a:r>
          <a:r>
            <a:rPr lang="tr-TR" sz="2400" dirty="0">
              <a:solidFill>
                <a:srgbClr val="00002C"/>
              </a:solidFill>
            </a:rPr>
            <a:t> </a:t>
          </a:r>
          <a:r>
            <a:rPr lang="en-US" sz="2400" dirty="0">
              <a:solidFill>
                <a:srgbClr val="00002C"/>
              </a:solidFill>
            </a:rPr>
            <a:t>some criteria</a:t>
          </a:r>
          <a:r>
            <a:rPr lang="tr-TR" sz="2400" dirty="0">
              <a:solidFill>
                <a:srgbClr val="00002C"/>
              </a:solidFill>
            </a:rPr>
            <a:t> </a:t>
          </a:r>
          <a:r>
            <a:rPr lang="tr-TR" sz="2400" noProof="0" dirty="0" err="1">
              <a:solidFill>
                <a:srgbClr val="00002C"/>
              </a:solidFill>
            </a:rPr>
            <a:t>or</a:t>
          </a:r>
          <a:r>
            <a:rPr lang="tr-TR" sz="2400" noProof="0" dirty="0">
              <a:solidFill>
                <a:srgbClr val="00002C"/>
              </a:solidFill>
            </a:rPr>
            <a:t> </a:t>
          </a:r>
          <a:r>
            <a:rPr lang="tr-TR" sz="2400" dirty="0" err="1">
              <a:solidFill>
                <a:srgbClr val="00002C"/>
              </a:solidFill>
            </a:rPr>
            <a:t>constraints</a:t>
          </a:r>
          <a:r>
            <a:rPr lang="en-US" sz="2400" dirty="0">
              <a:solidFill>
                <a:srgbClr val="00002C"/>
              </a:solidFill>
            </a:rPr>
            <a:t> from </a:t>
          </a:r>
          <a:r>
            <a:rPr lang="tr-TR" sz="2400" dirty="0">
              <a:solidFill>
                <a:srgbClr val="00002C"/>
              </a:solidFill>
            </a:rPr>
            <a:t>a </a:t>
          </a:r>
          <a:r>
            <a:rPr lang="en-US" sz="2400" dirty="0">
              <a:solidFill>
                <a:srgbClr val="00002C"/>
              </a:solidFill>
            </a:rPr>
            <a:t>set of available alternatives.</a:t>
          </a:r>
        </a:p>
      </dgm:t>
    </dgm:pt>
    <dgm:pt modelId="{D6C4FBB5-1E68-4A8F-9561-BEFACE0B275C}" type="parTrans" cxnId="{C5A49CB9-3F97-4BCE-9E25-D6885BA777B0}">
      <dgm:prSet/>
      <dgm:spPr/>
      <dgm:t>
        <a:bodyPr/>
        <a:lstStyle/>
        <a:p>
          <a:endParaRPr lang="en-US"/>
        </a:p>
      </dgm:t>
    </dgm:pt>
    <dgm:pt modelId="{943003F3-50FE-439B-8806-60AF58674920}" type="sibTrans" cxnId="{C5A49CB9-3F97-4BCE-9E25-D6885BA777B0}">
      <dgm:prSet/>
      <dgm:spPr/>
      <dgm:t>
        <a:bodyPr/>
        <a:lstStyle/>
        <a:p>
          <a:endParaRPr lang="en-US"/>
        </a:p>
      </dgm:t>
    </dgm:pt>
    <dgm:pt modelId="{51F8A35A-5419-445A-8203-E08BCA4531AF}" type="pres">
      <dgm:prSet presAssocID="{39CB532F-0ECA-4BB0-9E18-83FB2474C538}" presName="CompostProcess" presStyleCnt="0">
        <dgm:presLayoutVars>
          <dgm:dir/>
          <dgm:resizeHandles val="exact"/>
        </dgm:presLayoutVars>
      </dgm:prSet>
      <dgm:spPr/>
    </dgm:pt>
    <dgm:pt modelId="{95EBEBB7-17FC-4146-AA55-3D85784765C0}" type="pres">
      <dgm:prSet presAssocID="{39CB532F-0ECA-4BB0-9E18-83FB2474C538}" presName="arrow" presStyleLbl="bgShp" presStyleIdx="0" presStyleCnt="1" custLinFactNeighborX="15245"/>
      <dgm:spPr/>
    </dgm:pt>
    <dgm:pt modelId="{1A249C72-F47B-4BF7-A547-8D29C6CC1171}" type="pres">
      <dgm:prSet presAssocID="{39CB532F-0ECA-4BB0-9E18-83FB2474C538}" presName="linearProcess" presStyleCnt="0"/>
      <dgm:spPr/>
    </dgm:pt>
    <dgm:pt modelId="{ABE09501-5B28-4D7B-BEAE-53A0D92B7361}" type="pres">
      <dgm:prSet presAssocID="{8E055AC8-DB77-4714-BF4F-09945F46AD88}" presName="textNode" presStyleLbl="node1" presStyleIdx="0" presStyleCnt="1">
        <dgm:presLayoutVars>
          <dgm:bulletEnabled val="1"/>
        </dgm:presLayoutVars>
      </dgm:prSet>
      <dgm:spPr/>
    </dgm:pt>
  </dgm:ptLst>
  <dgm:cxnLst>
    <dgm:cxn modelId="{C5A49CB9-3F97-4BCE-9E25-D6885BA777B0}" srcId="{39CB532F-0ECA-4BB0-9E18-83FB2474C538}" destId="{8E055AC8-DB77-4714-BF4F-09945F46AD88}" srcOrd="0" destOrd="0" parTransId="{D6C4FBB5-1E68-4A8F-9561-BEFACE0B275C}" sibTransId="{943003F3-50FE-439B-8806-60AF58674920}"/>
    <dgm:cxn modelId="{5CEB8BF4-AF6F-460D-8B54-C7B38078A55B}" type="presOf" srcId="{39CB532F-0ECA-4BB0-9E18-83FB2474C538}" destId="{51F8A35A-5419-445A-8203-E08BCA4531AF}" srcOrd="0" destOrd="0" presId="urn:microsoft.com/office/officeart/2005/8/layout/hProcess9"/>
    <dgm:cxn modelId="{094DFEF7-AD4D-4D16-8406-20BB08C87F29}" type="presOf" srcId="{8E055AC8-DB77-4714-BF4F-09945F46AD88}" destId="{ABE09501-5B28-4D7B-BEAE-53A0D92B7361}" srcOrd="0" destOrd="0" presId="urn:microsoft.com/office/officeart/2005/8/layout/hProcess9"/>
    <dgm:cxn modelId="{2687FF1A-E69B-48E4-A3DC-7605130D5523}" type="presParOf" srcId="{51F8A35A-5419-445A-8203-E08BCA4531AF}" destId="{95EBEBB7-17FC-4146-AA55-3D85784765C0}" srcOrd="0" destOrd="0" presId="urn:microsoft.com/office/officeart/2005/8/layout/hProcess9"/>
    <dgm:cxn modelId="{BAA77272-0615-48C7-B1AF-FFA568BA5FBC}" type="presParOf" srcId="{51F8A35A-5419-445A-8203-E08BCA4531AF}" destId="{1A249C72-F47B-4BF7-A547-8D29C6CC1171}" srcOrd="1" destOrd="0" presId="urn:microsoft.com/office/officeart/2005/8/layout/hProcess9"/>
    <dgm:cxn modelId="{49BFA552-A6AB-4DC2-AFAF-11B1E4A44D36}" type="presParOf" srcId="{1A249C72-F47B-4BF7-A547-8D29C6CC1171}" destId="{ABE09501-5B28-4D7B-BEAE-53A0D92B736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D61A-DCCB-4F61-9885-F7BFA0084F09}">
      <dsp:nvSpPr>
        <dsp:cNvPr id="0" name=""/>
        <dsp:cNvSpPr/>
      </dsp:nvSpPr>
      <dsp:spPr>
        <a:xfrm>
          <a:off x="5451" y="0"/>
          <a:ext cx="6835308" cy="14282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  </a:t>
          </a:r>
          <a:r>
            <a:rPr lang="tr-TR" sz="2400" kern="1200" dirty="0" err="1"/>
            <a:t>What</a:t>
          </a:r>
          <a:r>
            <a:rPr lang="tr-TR" sz="2400" kern="1200" dirty="0"/>
            <a:t> </a:t>
          </a:r>
          <a:r>
            <a:rPr lang="tr-TR" sz="2400" kern="1200" dirty="0" err="1"/>
            <a:t>are</a:t>
          </a:r>
          <a:r>
            <a:rPr lang="tr-TR" sz="2400" kern="1200" dirty="0"/>
            <a:t> </a:t>
          </a:r>
          <a:r>
            <a:rPr lang="tr-TR" sz="2400" kern="1200" dirty="0" err="1"/>
            <a:t>these</a:t>
          </a:r>
          <a:r>
            <a:rPr lang="tr-TR" sz="2400" kern="1200" dirty="0"/>
            <a:t> </a:t>
          </a:r>
          <a:r>
            <a:rPr lang="tr-TR" sz="2400" kern="1200" dirty="0" err="1"/>
            <a:t>analytical</a:t>
          </a:r>
          <a:r>
            <a:rPr lang="tr-TR" sz="2400" kern="1200" dirty="0"/>
            <a:t> </a:t>
          </a:r>
          <a:r>
            <a:rPr lang="tr-TR" sz="2400" kern="1200" dirty="0" err="1"/>
            <a:t>methods</a:t>
          </a:r>
          <a:r>
            <a:rPr lang="tr-TR" sz="2400" kern="1200" dirty="0"/>
            <a:t> </a:t>
          </a:r>
          <a:r>
            <a:rPr lang="tr-TR" sz="2400" kern="1200" dirty="0" err="1"/>
            <a:t>and</a:t>
          </a:r>
          <a:r>
            <a:rPr lang="tr-TR" sz="2400" kern="1200" dirty="0"/>
            <a:t> </a:t>
          </a:r>
          <a:r>
            <a:rPr lang="tr-TR" sz="2400" kern="1200" dirty="0" err="1"/>
            <a:t>tools</a:t>
          </a:r>
          <a:r>
            <a:rPr lang="tr-TR" sz="2400" kern="1200" dirty="0"/>
            <a:t> ?</a:t>
          </a:r>
          <a:endParaRPr lang="en-US" sz="2400" kern="1200" dirty="0"/>
        </a:p>
      </dsp:txBody>
      <dsp:txXfrm>
        <a:off x="5451" y="0"/>
        <a:ext cx="6835308" cy="1428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D5F87-AFD0-4BD8-A49C-DAC381F49F13}">
      <dsp:nvSpPr>
        <dsp:cNvPr id="0" name=""/>
        <dsp:cNvSpPr/>
      </dsp:nvSpPr>
      <dsp:spPr>
        <a:xfrm>
          <a:off x="3475116" y="1985248"/>
          <a:ext cx="2426414" cy="2426414"/>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kern="1200" dirty="0" err="1">
              <a:solidFill>
                <a:srgbClr val="00002C"/>
              </a:solidFill>
            </a:rPr>
            <a:t>Industrial</a:t>
          </a:r>
          <a:r>
            <a:rPr lang="tr-TR" sz="1800" kern="1200" dirty="0">
              <a:solidFill>
                <a:srgbClr val="00002C"/>
              </a:solidFill>
            </a:rPr>
            <a:t> </a:t>
          </a:r>
          <a:r>
            <a:rPr lang="tr-TR" sz="1800" kern="1200" dirty="0" err="1">
              <a:solidFill>
                <a:srgbClr val="00002C"/>
              </a:solidFill>
            </a:rPr>
            <a:t>Engineering</a:t>
          </a:r>
          <a:endParaRPr lang="en-US" sz="1800" kern="1200" dirty="0">
            <a:solidFill>
              <a:srgbClr val="00002C"/>
            </a:solidFill>
          </a:endParaRPr>
        </a:p>
      </dsp:txBody>
      <dsp:txXfrm>
        <a:off x="3962933" y="2553624"/>
        <a:ext cx="1450780" cy="1247227"/>
      </dsp:txXfrm>
    </dsp:sp>
    <dsp:sp modelId="{499E5E80-7A43-4DB0-967A-525B49629AAF}">
      <dsp:nvSpPr>
        <dsp:cNvPr id="0" name=""/>
        <dsp:cNvSpPr/>
      </dsp:nvSpPr>
      <dsp:spPr>
        <a:xfrm>
          <a:off x="2063384" y="1411732"/>
          <a:ext cx="1764665" cy="176466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00002C"/>
              </a:solidFill>
            </a:rPr>
            <a:t>Operations </a:t>
          </a:r>
          <a:r>
            <a:rPr lang="tr-TR" sz="1400" kern="1200" dirty="0" err="1">
              <a:solidFill>
                <a:srgbClr val="00002C"/>
              </a:solidFill>
            </a:rPr>
            <a:t>Research</a:t>
          </a:r>
          <a:endParaRPr lang="en-US" sz="1400" kern="1200" dirty="0">
            <a:solidFill>
              <a:srgbClr val="00002C"/>
            </a:solidFill>
          </a:endParaRPr>
        </a:p>
      </dsp:txBody>
      <dsp:txXfrm>
        <a:off x="2507644" y="1858677"/>
        <a:ext cx="876145" cy="870775"/>
      </dsp:txXfrm>
    </dsp:sp>
    <dsp:sp modelId="{40CFE1B3-C72B-4E36-BC62-E20F7AF5FC5D}">
      <dsp:nvSpPr>
        <dsp:cNvPr id="0" name=""/>
        <dsp:cNvSpPr/>
      </dsp:nvSpPr>
      <dsp:spPr>
        <a:xfrm rot="20700000">
          <a:off x="3051777" y="194293"/>
          <a:ext cx="1729011" cy="172901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solidFill>
                <a:srgbClr val="00002C"/>
              </a:solidFill>
            </a:rPr>
            <a:t>Management </a:t>
          </a:r>
          <a:r>
            <a:rPr lang="tr-TR" sz="1200" kern="1200" dirty="0" err="1">
              <a:solidFill>
                <a:srgbClr val="00002C"/>
              </a:solidFill>
            </a:rPr>
            <a:t>Science</a:t>
          </a:r>
          <a:endParaRPr lang="en-US" sz="1200" kern="1200" dirty="0">
            <a:solidFill>
              <a:srgbClr val="00002C"/>
            </a:solidFill>
          </a:endParaRPr>
        </a:p>
      </dsp:txBody>
      <dsp:txXfrm rot="-20700000">
        <a:off x="3431000" y="573516"/>
        <a:ext cx="970565" cy="970565"/>
      </dsp:txXfrm>
    </dsp:sp>
    <dsp:sp modelId="{E3A3EB0E-A0BA-41DB-AC59-2B926B504882}">
      <dsp:nvSpPr>
        <dsp:cNvPr id="0" name=""/>
        <dsp:cNvSpPr/>
      </dsp:nvSpPr>
      <dsp:spPr>
        <a:xfrm>
          <a:off x="3290931" y="1617746"/>
          <a:ext cx="3105810" cy="3105810"/>
        </a:xfrm>
        <a:prstGeom prst="circularArrow">
          <a:avLst>
            <a:gd name="adj1" fmla="val 4688"/>
            <a:gd name="adj2" fmla="val 299029"/>
            <a:gd name="adj3" fmla="val 2521156"/>
            <a:gd name="adj4" fmla="val 158505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CE478-96AB-4D69-84C2-91F8A23A0FAB}">
      <dsp:nvSpPr>
        <dsp:cNvPr id="0" name=""/>
        <dsp:cNvSpPr/>
      </dsp:nvSpPr>
      <dsp:spPr>
        <a:xfrm>
          <a:off x="1750865" y="1020345"/>
          <a:ext cx="2256565" cy="22565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9A125F-364D-4893-A56A-DA0A2556AA7A}">
      <dsp:nvSpPr>
        <dsp:cNvPr id="0" name=""/>
        <dsp:cNvSpPr/>
      </dsp:nvSpPr>
      <dsp:spPr>
        <a:xfrm>
          <a:off x="2651839" y="-185358"/>
          <a:ext cx="2433032" cy="243303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EBB7-17FC-4146-AA55-3D85784765C0}">
      <dsp:nvSpPr>
        <dsp:cNvPr id="0" name=""/>
        <dsp:cNvSpPr/>
      </dsp:nvSpPr>
      <dsp:spPr>
        <a:xfrm>
          <a:off x="1108710" y="0"/>
          <a:ext cx="6282690" cy="4411663"/>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BE09501-5B28-4D7B-BEAE-53A0D92B7361}">
      <dsp:nvSpPr>
        <dsp:cNvPr id="0" name=""/>
        <dsp:cNvSpPr/>
      </dsp:nvSpPr>
      <dsp:spPr>
        <a:xfrm>
          <a:off x="1697712" y="1323498"/>
          <a:ext cx="3995975" cy="17646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b="1" kern="1200" dirty="0">
              <a:solidFill>
                <a:srgbClr val="00002C"/>
              </a:solidFill>
            </a:rPr>
            <a:t>optimization</a:t>
          </a:r>
          <a:r>
            <a:rPr lang="en-US" sz="2400" kern="1200" dirty="0">
              <a:solidFill>
                <a:srgbClr val="00002C"/>
              </a:solidFill>
            </a:rPr>
            <a:t> is select</a:t>
          </a:r>
          <a:r>
            <a:rPr lang="tr-TR" sz="2400" kern="1200" dirty="0" err="1">
              <a:solidFill>
                <a:srgbClr val="00002C"/>
              </a:solidFill>
            </a:rPr>
            <a:t>ing</a:t>
          </a:r>
          <a:r>
            <a:rPr lang="tr-TR" sz="2400" kern="1200" dirty="0">
              <a:solidFill>
                <a:srgbClr val="00002C"/>
              </a:solidFill>
            </a:rPr>
            <a:t> </a:t>
          </a:r>
          <a:r>
            <a:rPr lang="tr-TR" sz="2400" kern="1200" dirty="0" err="1">
              <a:solidFill>
                <a:srgbClr val="00002C"/>
              </a:solidFill>
            </a:rPr>
            <a:t>the</a:t>
          </a:r>
          <a:r>
            <a:rPr lang="tr-TR" sz="2400" kern="1200" dirty="0">
              <a:solidFill>
                <a:srgbClr val="00002C"/>
              </a:solidFill>
            </a:rPr>
            <a:t> </a:t>
          </a:r>
          <a:r>
            <a:rPr lang="en-US" sz="2400" kern="1200" dirty="0">
              <a:solidFill>
                <a:srgbClr val="00002C"/>
              </a:solidFill>
            </a:rPr>
            <a:t>best </a:t>
          </a:r>
          <a:r>
            <a:rPr lang="en-US" sz="2400" kern="1200" noProof="0" dirty="0">
              <a:solidFill>
                <a:srgbClr val="00002C"/>
              </a:solidFill>
            </a:rPr>
            <a:t>solution</a:t>
          </a:r>
          <a:r>
            <a:rPr lang="tr-TR" sz="2400" kern="1200" noProof="0" dirty="0">
              <a:solidFill>
                <a:srgbClr val="00002C"/>
              </a:solidFill>
            </a:rPr>
            <a:t> </a:t>
          </a:r>
          <a:r>
            <a:rPr lang="tr-TR" sz="2400" kern="1200" dirty="0" err="1">
              <a:solidFill>
                <a:srgbClr val="00002C"/>
              </a:solidFill>
            </a:rPr>
            <a:t>satisfying</a:t>
          </a:r>
          <a:r>
            <a:rPr lang="tr-TR" sz="2400" kern="1200" dirty="0">
              <a:solidFill>
                <a:srgbClr val="00002C"/>
              </a:solidFill>
            </a:rPr>
            <a:t> </a:t>
          </a:r>
          <a:r>
            <a:rPr lang="en-US" sz="2400" kern="1200" dirty="0">
              <a:solidFill>
                <a:srgbClr val="00002C"/>
              </a:solidFill>
            </a:rPr>
            <a:t>some criteria</a:t>
          </a:r>
          <a:r>
            <a:rPr lang="tr-TR" sz="2400" kern="1200" dirty="0">
              <a:solidFill>
                <a:srgbClr val="00002C"/>
              </a:solidFill>
            </a:rPr>
            <a:t> </a:t>
          </a:r>
          <a:r>
            <a:rPr lang="tr-TR" sz="2400" kern="1200" noProof="0" dirty="0" err="1">
              <a:solidFill>
                <a:srgbClr val="00002C"/>
              </a:solidFill>
            </a:rPr>
            <a:t>or</a:t>
          </a:r>
          <a:r>
            <a:rPr lang="tr-TR" sz="2400" kern="1200" noProof="0" dirty="0">
              <a:solidFill>
                <a:srgbClr val="00002C"/>
              </a:solidFill>
            </a:rPr>
            <a:t> </a:t>
          </a:r>
          <a:r>
            <a:rPr lang="tr-TR" sz="2400" kern="1200" dirty="0" err="1">
              <a:solidFill>
                <a:srgbClr val="00002C"/>
              </a:solidFill>
            </a:rPr>
            <a:t>constraints</a:t>
          </a:r>
          <a:r>
            <a:rPr lang="en-US" sz="2400" kern="1200" dirty="0">
              <a:solidFill>
                <a:srgbClr val="00002C"/>
              </a:solidFill>
            </a:rPr>
            <a:t> from </a:t>
          </a:r>
          <a:r>
            <a:rPr lang="tr-TR" sz="2400" kern="1200" dirty="0">
              <a:solidFill>
                <a:srgbClr val="00002C"/>
              </a:solidFill>
            </a:rPr>
            <a:t>a </a:t>
          </a:r>
          <a:r>
            <a:rPr lang="en-US" sz="2400" kern="1200" dirty="0">
              <a:solidFill>
                <a:srgbClr val="00002C"/>
              </a:solidFill>
            </a:rPr>
            <a:t>set of available alternatives.</a:t>
          </a:r>
        </a:p>
      </dsp:txBody>
      <dsp:txXfrm>
        <a:off x="1783856" y="1409642"/>
        <a:ext cx="3823687" cy="15923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19:49:14.846"/>
    </inkml:context>
    <inkml:brush xml:id="br0">
      <inkml:brushProperty name="width" value="0.04286" units="cm"/>
      <inkml:brushProperty name="height" value="0.04286" units="cm"/>
    </inkml:brush>
  </inkml:definitions>
  <inkml:trace contextRef="#ctx0" brushRef="#br0">33 80 8355,'-15'-21'-297,"5"-1"181,4 3-741,4 8 294,2 4 430,0 14 1,0 2 1,0 7 0,8 0 0,1 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30T05:42:25.418"/>
    </inkml:context>
    <inkml:brush xml:id="br0">
      <inkml:brushProperty name="width" value="0.08571" units="cm"/>
      <inkml:brushProperty name="height" value="0.08571" units="cm"/>
    </inkml:brush>
  </inkml:definitions>
  <inkml:trace contextRef="#ctx0" brushRef="#br0">58 94 8355,'-23'-29'-912,"9"0"0,6 11 646,3 4 0,4 11 1,-4 4 265,3 12 0,2 8 0,0 8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30T05:42:50.259"/>
    </inkml:context>
    <inkml:brush xml:id="br0">
      <inkml:brushProperty name="width" value="0.08571" units="cm"/>
      <inkml:brushProperty name="height" value="0.08571" units="cm"/>
    </inkml:brush>
  </inkml:definitions>
  <inkml:trace contextRef="#ctx0" brushRef="#br0">143 216 8355,'-21'-27'66,"-6"-9"1,-5-10-1,6 6 1,8 9 879,7 10-1224,8 12 0,-2 4-542,10 10 1,-4 9 0,6 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30T05:46:53.555"/>
    </inkml:context>
    <inkml:brush xml:id="br0">
      <inkml:brushProperty name="width" value="0.08571" units="cm"/>
      <inkml:brushProperty name="height" value="0.08571" units="cm"/>
    </inkml:brush>
  </inkml:definitions>
  <inkml:trace contextRef="#ctx0" brushRef="#br0">362 44 8355,'-44'0'-389,"7"-6"390,9-2 0,7-5 0,6 3 294,1 5 1,-1 4-476,1 1 0,4 0 0,1 1 0,-3 4 1,-1 7-1,-1 5 0,0 7 0,-1 4 0,-1 2-122,-3 4 0,-4-4 0,-6 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30T05:55:08.437"/>
    </inkml:context>
    <inkml:brush xml:id="br0">
      <inkml:brushProperty name="width" value="0" units="cm"/>
      <inkml:brushProperty name="height" value="0" units="cm"/>
    </inkml:brush>
  </inkml:definitions>
  <inkml:trace contextRef="#ctx0" brushRef="#br0">0 73 20642,'0'-15'-1135,"0"1"763,0-1 1,7 1-1,1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4:00.315"/>
    </inkml:context>
    <inkml:brush xml:id="br0">
      <inkml:brushProperty name="width" value="0.08571" units="cm"/>
      <inkml:brushProperty name="height" value="0.08571" units="cm"/>
    </inkml:brush>
  </inkml:definitions>
  <inkml:trace contextRef="#ctx0" brushRef="#br0">16 1 7050,'0'16'0,"0"0"-329,0 0 0,-7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6:21.788"/>
    </inkml:context>
    <inkml:brush xml:id="br0">
      <inkml:brushProperty name="width" value="0.08571" units="cm"/>
      <inkml:brushProperty name="height" value="0.08571" units="cm"/>
    </inkml:brush>
  </inkml:definitions>
  <inkml:trace contextRef="#ctx0" brushRef="#br0">241 0 8355,'-41'0'-80,"4"0"0,8 6 0,4 1 0,2 2-507,4 3 0,3-3 0,3 0 227,2-2 315,8 6 0,-11-12 0,5 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20:41.262"/>
    </inkml:context>
    <inkml:brush xml:id="br0">
      <inkml:brushProperty name="width" value="0.08571" units="cm"/>
      <inkml:brushProperty name="height" value="0.08571" units="cm"/>
    </inkml:brush>
  </inkml:definitions>
  <inkml:trace contextRef="#ctx0" brushRef="#br0">138 113 8355,'-21'-23'-487,"3"0"-176,-14-4 0,7 6 824,9 10-265,7 4 1,-4 8 0,10 3 0,5 3-36,7 2 0,12 2 0,4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4:00.315"/>
    </inkml:context>
    <inkml:brush xml:id="br0">
      <inkml:brushProperty name="width" value="0.08571" units="cm"/>
      <inkml:brushProperty name="height" value="0.08571" units="cm"/>
    </inkml:brush>
  </inkml:definitions>
  <inkml:trace contextRef="#ctx0" brushRef="#br0">16 1 7050,'0'16'0,"0"0"-329,0 0 0,-7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4:00.315"/>
    </inkml:context>
    <inkml:brush xml:id="br0">
      <inkml:brushProperty name="width" value="0.08571" units="cm"/>
      <inkml:brushProperty name="height" value="0.08571" units="cm"/>
    </inkml:brush>
  </inkml:definitions>
  <inkml:trace contextRef="#ctx0" brushRef="#br0">16 1 7050,'0'16'0,"0"0"-329,0 0 0,-7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19:27.558"/>
    </inkml:context>
    <inkml:brush xml:id="br0">
      <inkml:brushProperty name="width" value="0.08571" units="cm"/>
      <inkml:brushProperty name="height" value="0.08571" units="cm"/>
    </inkml:brush>
  </inkml:definitions>
  <inkml:trace contextRef="#ctx0" brushRef="#br0">144 1 8355,'-32'0'-307,"2"0"0,5 2 0,9 3 144,9 6 0,0 10-296,2 6 230,-1 3 0,-1 9 0,-2 2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4:00.315"/>
    </inkml:context>
    <inkml:brush xml:id="br0">
      <inkml:brushProperty name="width" value="0.08571" units="cm"/>
      <inkml:brushProperty name="height" value="0.08571" units="cm"/>
    </inkml:brush>
  </inkml:definitions>
  <inkml:trace contextRef="#ctx0" brushRef="#br0">16 1 7050,'0'16'0,"0"0"-329,0 0 0,-7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6-29T21:04:00.315"/>
    </inkml:context>
    <inkml:brush xml:id="br0">
      <inkml:brushProperty name="width" value="0.08571" units="cm"/>
      <inkml:brushProperty name="height" value="0.08571" units="cm"/>
    </inkml:brush>
  </inkml:definitions>
  <inkml:trace contextRef="#ctx0" brushRef="#br0">16 1 7050,'0'16'0,"0"0"-329,0 0 0,-7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338E7-8CBD-4C57-855F-1DE4D6AA4E04}" type="datetimeFigureOut">
              <a:rPr lang="en-US" smtClean="0"/>
              <a:t>30-Jul-22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7BA76-30B0-452B-95D9-8A9A7394CB0A}" type="slidenum">
              <a:rPr lang="en-US" smtClean="0"/>
              <a:t>‹#›</a:t>
            </a:fld>
            <a:endParaRPr lang="en-US"/>
          </a:p>
        </p:txBody>
      </p:sp>
    </p:spTree>
    <p:extLst>
      <p:ext uri="{BB962C8B-B14F-4D97-AF65-F5344CB8AC3E}">
        <p14:creationId xmlns:p14="http://schemas.microsoft.com/office/powerpoint/2010/main" val="358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BC625-E4FD-4549-B438-E8DFC7129D1D}" type="slidenum">
              <a:rPr lang="en-US" smtClean="0"/>
              <a:t>33</a:t>
            </a:fld>
            <a:endParaRPr lang="en-US"/>
          </a:p>
        </p:txBody>
      </p:sp>
    </p:spTree>
    <p:extLst>
      <p:ext uri="{BB962C8B-B14F-4D97-AF65-F5344CB8AC3E}">
        <p14:creationId xmlns:p14="http://schemas.microsoft.com/office/powerpoint/2010/main" val="421435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C9979C8-B538-4CFF-97E7-BC5BFB7A3ED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88E313B-8BC6-4CB3-BF5A-E505527112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959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BB0D11D-7B89-4A58-BBAB-0BC382A71AC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D15C84AF-7669-45F4-B664-F9CBDC4583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6219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A7FF0E3-E1AC-4C63-8B2E-348708760884}"/>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7937A47-373E-4F89-B7C2-70A192589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0516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E5CCA75-FCAF-48D9-A81F-7E71DAA819C4}"/>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77109B7-2E66-44DB-9DAA-DB0F75732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4829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6B16193-9A1A-4CDB-B07A-ECBB1A18FB2C}"/>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0A49753-02D1-4600-928E-3190B8D8AE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46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CAEF3AD-5F8D-4942-AB1C-A90F81DE27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CF123B-2965-42B8-96DE-444C079B05C8}" type="slidenum">
              <a:rPr lang="en-US" altLang="en-US"/>
              <a:pPr eaLnBrk="1" hangingPunct="1"/>
              <a:t>47</a:t>
            </a:fld>
            <a:endParaRPr lang="en-US" altLang="en-US"/>
          </a:p>
        </p:txBody>
      </p:sp>
      <p:sp>
        <p:nvSpPr>
          <p:cNvPr id="21507" name="Rectangle 2">
            <a:extLst>
              <a:ext uri="{FF2B5EF4-FFF2-40B4-BE49-F238E27FC236}">
                <a16:creationId xmlns:a16="http://schemas.microsoft.com/office/drawing/2014/main" id="{65435E96-4DA0-4A19-A0D2-EA093648D07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B96C7D1-9313-40F6-85D7-606C1DBD6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is Isp a function of?</a:t>
            </a:r>
          </a:p>
        </p:txBody>
      </p:sp>
    </p:spTree>
    <p:extLst>
      <p:ext uri="{BB962C8B-B14F-4D97-AF65-F5344CB8AC3E}">
        <p14:creationId xmlns:p14="http://schemas.microsoft.com/office/powerpoint/2010/main" val="12419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D02558E-4461-4EB9-82FB-D4A37DC8B208}"/>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05E207D-766B-48EF-A76D-1C13458F2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668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D9723FE-D5B8-4FC8-A6A5-25D1DB2004C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BE8761BB-EC5B-43F9-897E-27E4BCDBF8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623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20226E-76A4-457B-88BF-9571514D74E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D596E1B5-FE86-435B-AF68-F75A598BE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307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7BB8043-EF92-4410-BCBA-F60A1CFC7E3C}"/>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755636A-D859-44C7-AC77-9208843AB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1407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3AC5D8C-8A0D-4FBB-BDC0-42D2C445625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A4845DCA-585D-4226-B591-F364B86E5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3115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E282A85-D774-49E2-879C-2BCE928B7AA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ABB4733-8F9B-4230-A997-2C5AB54F6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226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0F2BDA6-9097-4956-AE4D-54BFC24F483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C67F419-5A0B-4499-8772-61E65AC86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6407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1C4C-CE25-43BA-B060-CF75F68C0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0E8811-7CAA-4E86-B916-2DBC90494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351B2-0B82-48E5-B982-DDF6D56467D1}"/>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9DD8222D-3CAC-43C9-ACE0-0DCD6DECE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5DABF-0628-4701-AC93-FC0CB9E0A6CD}"/>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251866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5D27-51C8-49C4-B5B8-422147A5E4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A9B49-8E8C-43A5-89DE-229CA40CA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EC21-9688-4248-8FBF-774B2921A0F5}"/>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C5F57FBB-D71E-4675-9772-54476796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699FD-7C4C-44DC-B605-C1B60CB8D163}"/>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7098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9F4BA-EE6F-43D8-9835-90791BF25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6F5B92-DD21-4F48-96C4-924496BF7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79FDB-4E85-4F00-9D2A-652E5F082C20}"/>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2EE08C31-DBF9-4BFF-8AF6-CE571626A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50813-16CE-4953-861C-3BB23AB787CF}"/>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18220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0C71-2F27-465A-A83D-3EE8F1AE7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F77F0-82E6-40A0-99D2-EF9FC80D3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02A61-39D6-41D1-AF59-EAC4D1AC19BC}"/>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40EA4DE1-AA8C-43DA-AAE9-8B7600681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3E5E9-9A9B-460A-B1E4-3C326BC9E9ED}"/>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256243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90C8-AF82-4C58-92F4-346CE68715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98A0F8-7A36-4626-8482-10294CF64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31884-79F0-407F-AAE7-EC471F1EAA1F}"/>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CF14E6F5-FB0B-4BCF-A743-943C38454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913AB-5CC0-4A21-8A1C-7417E3B1AD3E}"/>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334753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774B-53F8-4647-A990-5E98CC317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71E7B-C966-4979-A9D2-D1B18F586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A32F9-1C77-4A44-AED1-3B0330857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BD6DA0-5E56-4C5E-B291-4E80E9359174}"/>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6" name="Footer Placeholder 5">
            <a:extLst>
              <a:ext uri="{FF2B5EF4-FFF2-40B4-BE49-F238E27FC236}">
                <a16:creationId xmlns:a16="http://schemas.microsoft.com/office/drawing/2014/main" id="{100DF908-5B3A-42D4-91E0-1756C09F7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745ED-ABAA-4E61-A5F2-B77551611B9A}"/>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393891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64EF-2AFF-4F5A-B750-B64CC36D2D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F2D4C-74D3-489A-90E7-63DD855B3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A5D944-4DCC-46FB-B6DE-A68749748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D6367A-CD70-4D83-A95F-41497DAB2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35133-C5CC-4B03-9A9D-02F7677818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835D3-E564-4B7E-A1E9-2BD6FF870123}"/>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8" name="Footer Placeholder 7">
            <a:extLst>
              <a:ext uri="{FF2B5EF4-FFF2-40B4-BE49-F238E27FC236}">
                <a16:creationId xmlns:a16="http://schemas.microsoft.com/office/drawing/2014/main" id="{B13E83BA-BEEF-4551-A5F6-FD70953946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21999B-DE18-4DB4-84AC-650A87A14232}"/>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362900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196D-58BA-4CA6-B816-C51E29E716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6B00C-9141-4C22-876F-074E9433FE7C}"/>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4" name="Footer Placeholder 3">
            <a:extLst>
              <a:ext uri="{FF2B5EF4-FFF2-40B4-BE49-F238E27FC236}">
                <a16:creationId xmlns:a16="http://schemas.microsoft.com/office/drawing/2014/main" id="{06F91070-3F33-4728-A2B1-9B81A853D4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DAC0F-EC7E-4EFF-A849-BBF6B1F1B318}"/>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90837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51D86-1D88-4533-9D77-F37AB98AE4FB}"/>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3" name="Footer Placeholder 2">
            <a:extLst>
              <a:ext uri="{FF2B5EF4-FFF2-40B4-BE49-F238E27FC236}">
                <a16:creationId xmlns:a16="http://schemas.microsoft.com/office/drawing/2014/main" id="{E6CCB1D4-7655-4ADE-96A5-472770ADF5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C78529-9300-4631-ACB7-1559544DC619}"/>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291013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8058-D0FD-4067-AF19-93CE7953D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751F1-D60C-4F50-81A1-83AA5F35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187F0-DCBB-45E9-AF1E-DBE1853CB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23617-9450-4FAD-B8E5-EDBEE7B98428}"/>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6" name="Footer Placeholder 5">
            <a:extLst>
              <a:ext uri="{FF2B5EF4-FFF2-40B4-BE49-F238E27FC236}">
                <a16:creationId xmlns:a16="http://schemas.microsoft.com/office/drawing/2014/main" id="{27C36B01-2969-4C63-B5A7-6C9992A6C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397DB-4293-469F-9A14-11305B6701C1}"/>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9729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73B3-0689-4F94-A61F-7BF2406EA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702F8-E294-4A27-9333-D901F6C1C7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CC3C2D-95F8-456D-96E5-BB87C8962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653D2-CBF7-4189-9C30-E13E4E941D6A}"/>
              </a:ext>
            </a:extLst>
          </p:cNvPr>
          <p:cNvSpPr>
            <a:spLocks noGrp="1"/>
          </p:cNvSpPr>
          <p:nvPr>
            <p:ph type="dt" sz="half" idx="10"/>
          </p:nvPr>
        </p:nvSpPr>
        <p:spPr/>
        <p:txBody>
          <a:bodyPr/>
          <a:lstStyle/>
          <a:p>
            <a:fld id="{F0971DDB-3F23-4571-B7A7-B1C21C63F8BF}" type="datetimeFigureOut">
              <a:rPr lang="en-US" smtClean="0"/>
              <a:t>30-Jul-22</a:t>
            </a:fld>
            <a:endParaRPr lang="en-US"/>
          </a:p>
        </p:txBody>
      </p:sp>
      <p:sp>
        <p:nvSpPr>
          <p:cNvPr id="6" name="Footer Placeholder 5">
            <a:extLst>
              <a:ext uri="{FF2B5EF4-FFF2-40B4-BE49-F238E27FC236}">
                <a16:creationId xmlns:a16="http://schemas.microsoft.com/office/drawing/2014/main" id="{CA5175FB-FDAA-4A21-8718-FAAEB28F7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9CA2F-943D-4F58-831F-9370203DED82}"/>
              </a:ext>
            </a:extLst>
          </p:cNvPr>
          <p:cNvSpPr>
            <a:spLocks noGrp="1"/>
          </p:cNvSpPr>
          <p:nvPr>
            <p:ph type="sldNum" sz="quarter" idx="12"/>
          </p:nvPr>
        </p:nvSpPr>
        <p:spPr/>
        <p:txBody>
          <a:bodyPr/>
          <a:lstStyle/>
          <a:p>
            <a:fld id="{D45DC514-2BCD-4CF8-B401-62057664C7EC}" type="slidenum">
              <a:rPr lang="en-US" smtClean="0"/>
              <a:t>‹#›</a:t>
            </a:fld>
            <a:endParaRPr lang="en-US"/>
          </a:p>
        </p:txBody>
      </p:sp>
    </p:spTree>
    <p:extLst>
      <p:ext uri="{BB962C8B-B14F-4D97-AF65-F5344CB8AC3E}">
        <p14:creationId xmlns:p14="http://schemas.microsoft.com/office/powerpoint/2010/main" val="121035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FDDD20-F781-4AC5-85A4-277BBC387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966DA5-B796-4A57-B053-79BE8B5D6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2E25F-9F04-46E4-814A-540C9F39E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71DDB-3F23-4571-B7A7-B1C21C63F8BF}" type="datetimeFigureOut">
              <a:rPr lang="en-US" smtClean="0"/>
              <a:t>30-Jul-22</a:t>
            </a:fld>
            <a:endParaRPr lang="en-US"/>
          </a:p>
        </p:txBody>
      </p:sp>
      <p:sp>
        <p:nvSpPr>
          <p:cNvPr id="5" name="Footer Placeholder 4">
            <a:extLst>
              <a:ext uri="{FF2B5EF4-FFF2-40B4-BE49-F238E27FC236}">
                <a16:creationId xmlns:a16="http://schemas.microsoft.com/office/drawing/2014/main" id="{2B6EF9D2-EB99-4FF6-87BF-D9FD5D6B0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4EB4F7-CC77-43D8-AE96-F0892E478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C514-2BCD-4CF8-B401-62057664C7EC}" type="slidenum">
              <a:rPr lang="en-US" smtClean="0"/>
              <a:t>‹#›</a:t>
            </a:fld>
            <a:endParaRPr lang="en-US"/>
          </a:p>
        </p:txBody>
      </p:sp>
    </p:spTree>
    <p:extLst>
      <p:ext uri="{BB962C8B-B14F-4D97-AF65-F5344CB8AC3E}">
        <p14:creationId xmlns:p14="http://schemas.microsoft.com/office/powerpoint/2010/main" val="202990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ideo" Target="https://www.youtube.com/embed/dVKTX_Sbwz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xdnhEZ-tkO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S4KrIMZpwC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I7WCLPNgvf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EMNrtOcZ6XQ"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WMbJuTlajsw"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ESfSG2OlQYQ"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1.emf"/><Relationship Id="rId7" Type="http://schemas.openxmlformats.org/officeDocument/2006/relationships/image" Target="../media/image30.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emf"/><Relationship Id="rId10" Type="http://schemas.openxmlformats.org/officeDocument/2006/relationships/image" Target="../media/image31.png"/><Relationship Id="rId4" Type="http://schemas.openxmlformats.org/officeDocument/2006/relationships/customXml" Target="../ink/ink3.xml"/><Relationship Id="rId9" Type="http://schemas.openxmlformats.org/officeDocument/2006/relationships/image" Target="../media/image35.emf"/></Relationships>
</file>

<file path=ppt/slides/_rels/slide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4.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8.emf"/><Relationship Id="rId4" Type="http://schemas.openxmlformats.org/officeDocument/2006/relationships/customXml" Target="../ink/ink7.xml"/></Relationships>
</file>

<file path=ppt/slides/_rels/slide5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1.emf"/><Relationship Id="rId7" Type="http://schemas.openxmlformats.org/officeDocument/2006/relationships/customXml" Target="../ink/ink11.xml"/><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2.emf"/><Relationship Id="rId10" Type="http://schemas.openxmlformats.org/officeDocument/2006/relationships/image" Target="../media/image38.png"/><Relationship Id="rId4" Type="http://schemas.openxmlformats.org/officeDocument/2006/relationships/customXml" Target="../ink/ink10.xml"/><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customXml" Target="../ink/ink1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2.bin"/><Relationship Id="rId4" Type="http://schemas.openxmlformats.org/officeDocument/2006/relationships/image" Target="../media/image42.wmf"/></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C0263-B9A8-4237-9910-DC378968FC19}"/>
              </a:ext>
            </a:extLst>
          </p:cNvPr>
          <p:cNvSpPr>
            <a:spLocks noGrp="1"/>
          </p:cNvSpPr>
          <p:nvPr>
            <p:ph type="ctrTitle"/>
          </p:nvPr>
        </p:nvSpPr>
        <p:spPr>
          <a:xfrm>
            <a:off x="241915" y="775496"/>
            <a:ext cx="6287142" cy="2387600"/>
          </a:xfrm>
        </p:spPr>
        <p:txBody>
          <a:bodyPr>
            <a:normAutofit/>
          </a:bodyPr>
          <a:lstStyle/>
          <a:p>
            <a:r>
              <a:rPr lang="tr-TR" sz="3600" dirty="0"/>
              <a:t>Robust Designs|Optimization</a:t>
            </a:r>
            <a:br>
              <a:rPr lang="tr-TR" sz="3600" dirty="0"/>
            </a:br>
            <a:r>
              <a:rPr lang="tr-TR" sz="3600" dirty="0"/>
              <a:t>&amp; Applications</a:t>
            </a:r>
            <a:endParaRPr lang="en-US" sz="3600" dirty="0"/>
          </a:p>
        </p:txBody>
      </p:sp>
      <p:sp>
        <p:nvSpPr>
          <p:cNvPr id="3" name="Subtitle 2">
            <a:extLst>
              <a:ext uri="{FF2B5EF4-FFF2-40B4-BE49-F238E27FC236}">
                <a16:creationId xmlns:a16="http://schemas.microsoft.com/office/drawing/2014/main" id="{B96C2CE7-AB2B-4C93-8438-8BF13360FCC8}"/>
              </a:ext>
            </a:extLst>
          </p:cNvPr>
          <p:cNvSpPr>
            <a:spLocks noGrp="1"/>
          </p:cNvSpPr>
          <p:nvPr>
            <p:ph type="subTitle" idx="1"/>
          </p:nvPr>
        </p:nvSpPr>
        <p:spPr>
          <a:xfrm>
            <a:off x="970908" y="3700594"/>
            <a:ext cx="5425781" cy="1655762"/>
          </a:xfrm>
        </p:spPr>
        <p:txBody>
          <a:bodyPr>
            <a:normAutofit/>
          </a:bodyPr>
          <a:lstStyle/>
          <a:p>
            <a:pPr algn="l"/>
            <a:r>
              <a:rPr lang="tr-TR" dirty="0"/>
              <a:t>Dr. İhsan Yanıkoğlu</a:t>
            </a:r>
            <a:endParaRPr lang="en-US" dirty="0"/>
          </a:p>
        </p:txBody>
      </p:sp>
      <p:sp>
        <p:nvSpPr>
          <p:cNvPr id="19"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35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720" y="404665"/>
            <a:ext cx="4680520" cy="5884697"/>
          </a:xfrm>
        </p:spPr>
      </p:pic>
      <p:sp>
        <p:nvSpPr>
          <p:cNvPr id="4" name="Slide Number Placeholder 3"/>
          <p:cNvSpPr>
            <a:spLocks noGrp="1"/>
          </p:cNvSpPr>
          <p:nvPr>
            <p:ph type="sldNum" sz="quarter" idx="12"/>
          </p:nvPr>
        </p:nvSpPr>
        <p:spPr/>
        <p:txBody>
          <a:bodyPr/>
          <a:lstStyle/>
          <a:p>
            <a:fld id="{71C6F290-D301-4864-9490-340EF11588D9}" type="slidenum">
              <a:rPr lang="en-US" altLang="en-US" smtClean="0"/>
              <a:pPr/>
              <a:t>10</a:t>
            </a:fld>
            <a:endParaRPr lang="en-US" altLang="en-US" dirty="0"/>
          </a:p>
        </p:txBody>
      </p:sp>
    </p:spTree>
    <p:extLst>
      <p:ext uri="{BB962C8B-B14F-4D97-AF65-F5344CB8AC3E}">
        <p14:creationId xmlns:p14="http://schemas.microsoft.com/office/powerpoint/2010/main" val="269838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824136"/>
          </a:xfrm>
        </p:spPr>
        <p:txBody>
          <a:bodyPr>
            <a:normAutofit fontScale="90000"/>
          </a:bodyPr>
          <a:lstStyle/>
          <a:p>
            <a:r>
              <a:rPr lang="en-US" altLang="en-US" dirty="0">
                <a:latin typeface="Calibri" pitchFamily="34" charset="0"/>
              </a:rPr>
              <a:t>History of IE- </a:t>
            </a:r>
            <a:r>
              <a:rPr lang="en-AU" altLang="en-US" dirty="0">
                <a:latin typeface="Calibri" pitchFamily="34" charset="0"/>
              </a:rPr>
              <a:t>Historical Landmarks</a:t>
            </a:r>
            <a:endParaRPr lang="en-US" dirty="0"/>
          </a:p>
        </p:txBody>
      </p:sp>
      <p:sp>
        <p:nvSpPr>
          <p:cNvPr id="3" name="Content Placeholder 2"/>
          <p:cNvSpPr>
            <a:spLocks noGrp="1"/>
          </p:cNvSpPr>
          <p:nvPr>
            <p:ph idx="1"/>
          </p:nvPr>
        </p:nvSpPr>
        <p:spPr>
          <a:xfrm>
            <a:off x="1775520" y="1412777"/>
            <a:ext cx="7704856" cy="4555679"/>
          </a:xfrm>
        </p:spPr>
        <p:txBody>
          <a:bodyPr/>
          <a:lstStyle/>
          <a:p>
            <a:pPr marL="457200" indent="-457200" algn="just">
              <a:buFont typeface="Wingdings" panose="05000000000000000000" pitchFamily="2" charset="2"/>
              <a:buChar char="q"/>
            </a:pPr>
            <a:r>
              <a:rPr lang="en-US" sz="2400" dirty="0"/>
              <a:t>The</a:t>
            </a:r>
            <a:r>
              <a:rPr lang="tr-TR" sz="2400" dirty="0"/>
              <a:t> </a:t>
            </a:r>
            <a:r>
              <a:rPr lang="en-US" sz="2400" dirty="0"/>
              <a:t>foundations of industrial engineering as it looks today, began to be built in the twentieth century.</a:t>
            </a:r>
            <a:endParaRPr lang="tr-TR" sz="2400" dirty="0"/>
          </a:p>
          <a:p>
            <a:pPr marL="457200" indent="-457200" algn="just">
              <a:buFont typeface="Wingdings" panose="05000000000000000000" pitchFamily="2" charset="2"/>
              <a:buChar char="q"/>
            </a:pPr>
            <a:endParaRPr lang="tr-TR" sz="2400" dirty="0"/>
          </a:p>
          <a:p>
            <a:pPr marL="457200" indent="-457200" algn="just">
              <a:buFont typeface="Wingdings" panose="05000000000000000000" pitchFamily="2" charset="2"/>
              <a:buChar char="q"/>
            </a:pPr>
            <a:r>
              <a:rPr lang="en-US" sz="2400" dirty="0"/>
              <a:t>The first half of the century was characterized by an emphasis on </a:t>
            </a:r>
            <a:r>
              <a:rPr lang="en-US" sz="2400" dirty="0">
                <a:solidFill>
                  <a:schemeClr val="tx2"/>
                </a:solidFill>
              </a:rPr>
              <a:t>increasing efficiency </a:t>
            </a:r>
            <a:r>
              <a:rPr lang="en-US" sz="2400" dirty="0"/>
              <a:t>and </a:t>
            </a:r>
            <a:r>
              <a:rPr lang="en-US" sz="2400" dirty="0">
                <a:solidFill>
                  <a:schemeClr val="tx2"/>
                </a:solidFill>
              </a:rPr>
              <a:t>reducing industrial organizations</a:t>
            </a:r>
            <a:r>
              <a:rPr lang="tr-TR" sz="2400" dirty="0">
                <a:solidFill>
                  <a:schemeClr val="tx2"/>
                </a:solidFill>
              </a:rPr>
              <a:t>’</a:t>
            </a:r>
            <a:r>
              <a:rPr lang="en-US" sz="2400" dirty="0">
                <a:solidFill>
                  <a:schemeClr val="tx2"/>
                </a:solidFill>
              </a:rPr>
              <a:t> costs</a:t>
            </a:r>
            <a:r>
              <a:rPr lang="en-US" sz="2400" dirty="0"/>
              <a:t>.</a:t>
            </a:r>
            <a:endParaRPr lang="tr-TR" sz="2400" dirty="0"/>
          </a:p>
          <a:p>
            <a:pPr marL="457200" indent="-457200" algn="just">
              <a:buFont typeface="Wingdings" panose="05000000000000000000" pitchFamily="2" charset="2"/>
              <a:buChar char="q"/>
            </a:pPr>
            <a:endParaRPr lang="tr-TR" sz="2400" dirty="0"/>
          </a:p>
          <a:p>
            <a:pPr marL="457200" indent="-457200" algn="just">
              <a:buFont typeface="Wingdings" panose="05000000000000000000" pitchFamily="2" charset="2"/>
              <a:buChar char="q"/>
            </a:pPr>
            <a:r>
              <a:rPr lang="tr-TR" sz="2400" dirty="0" err="1"/>
              <a:t>In</a:t>
            </a:r>
            <a:r>
              <a:rPr lang="tr-TR" sz="2400" dirty="0"/>
              <a:t> 1909, </a:t>
            </a:r>
            <a:r>
              <a:rPr lang="tr-TR" sz="2400" dirty="0" err="1">
                <a:solidFill>
                  <a:schemeClr val="tx2"/>
                </a:solidFill>
              </a:rPr>
              <a:t>Frederick</a:t>
            </a:r>
            <a:r>
              <a:rPr lang="tr-TR" sz="2400" dirty="0">
                <a:solidFill>
                  <a:schemeClr val="tx2"/>
                </a:solidFill>
              </a:rPr>
              <a:t> Taylor</a:t>
            </a:r>
            <a:r>
              <a:rPr lang="tr-TR" sz="2400" dirty="0"/>
              <a:t> </a:t>
            </a:r>
            <a:r>
              <a:rPr lang="tr-TR" sz="2400" dirty="0" err="1"/>
              <a:t>published</a:t>
            </a:r>
            <a:r>
              <a:rPr lang="tr-TR" sz="2400" dirty="0"/>
              <a:t> his </a:t>
            </a:r>
            <a:r>
              <a:rPr lang="tr-TR" sz="2400" dirty="0" err="1"/>
              <a:t>theory</a:t>
            </a:r>
            <a:r>
              <a:rPr lang="tr-TR" sz="2400" dirty="0"/>
              <a:t> of </a:t>
            </a:r>
            <a:r>
              <a:rPr lang="tr-TR" sz="2400" dirty="0" err="1">
                <a:solidFill>
                  <a:schemeClr val="tx2"/>
                </a:solidFill>
              </a:rPr>
              <a:t>scientific</a:t>
            </a:r>
            <a:r>
              <a:rPr lang="tr-TR" sz="2400" dirty="0">
                <a:solidFill>
                  <a:schemeClr val="tx2"/>
                </a:solidFill>
              </a:rPr>
              <a:t> </a:t>
            </a:r>
            <a:r>
              <a:rPr lang="tr-TR" sz="2400" dirty="0" err="1">
                <a:solidFill>
                  <a:schemeClr val="tx2"/>
                </a:solidFill>
              </a:rPr>
              <a:t>management</a:t>
            </a:r>
            <a:r>
              <a:rPr lang="tr-TR" sz="2400" dirty="0">
                <a:solidFill>
                  <a:schemeClr val="tx2"/>
                </a:solidFill>
              </a:rPr>
              <a:t> (</a:t>
            </a:r>
            <a:r>
              <a:rPr lang="tr-TR" sz="2400" dirty="0" err="1">
                <a:solidFill>
                  <a:schemeClr val="tx2"/>
                </a:solidFill>
              </a:rPr>
              <a:t>Taylorism</a:t>
            </a:r>
            <a:r>
              <a:rPr lang="tr-TR" sz="2400" dirty="0">
                <a:solidFill>
                  <a:schemeClr val="tx2"/>
                </a:solidFill>
              </a:rPr>
              <a:t>)</a:t>
            </a:r>
            <a:r>
              <a:rPr lang="tr-TR" sz="2400" dirty="0"/>
              <a:t>.</a:t>
            </a:r>
          </a:p>
          <a:p>
            <a:pPr marL="0" indent="0" algn="just"/>
            <a:endParaRPr lang="en-US" sz="22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11</a:t>
            </a:fld>
            <a:endParaRPr lang="en-US" altLang="en-US" dirty="0"/>
          </a:p>
        </p:txBody>
      </p:sp>
    </p:spTree>
    <p:extLst>
      <p:ext uri="{BB962C8B-B14F-4D97-AF65-F5344CB8AC3E}">
        <p14:creationId xmlns:p14="http://schemas.microsoft.com/office/powerpoint/2010/main" val="285742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Calibri" pitchFamily="34" charset="0"/>
              </a:rPr>
              <a:t>History of IE- </a:t>
            </a:r>
            <a:r>
              <a:rPr lang="en-AU" altLang="en-US" dirty="0">
                <a:latin typeface="Calibri" pitchFamily="34" charset="0"/>
              </a:rPr>
              <a:t>Historical Landmarks</a:t>
            </a:r>
            <a:endParaRPr lang="en-US" dirty="0"/>
          </a:p>
        </p:txBody>
      </p:sp>
      <p:sp>
        <p:nvSpPr>
          <p:cNvPr id="3" name="Text Placeholder 2"/>
          <p:cNvSpPr>
            <a:spLocks noGrp="1"/>
          </p:cNvSpPr>
          <p:nvPr>
            <p:ph type="body" idx="1"/>
          </p:nvPr>
        </p:nvSpPr>
        <p:spPr>
          <a:xfrm>
            <a:off x="1991544" y="1412776"/>
            <a:ext cx="4464496" cy="639762"/>
          </a:xfrm>
        </p:spPr>
        <p:txBody>
          <a:bodyPr/>
          <a:lstStyle/>
          <a:p>
            <a:r>
              <a:rPr lang="en-AU" dirty="0"/>
              <a:t>1</a:t>
            </a:r>
            <a:r>
              <a:rPr lang="tr-TR" dirty="0"/>
              <a:t>856 - 1915</a:t>
            </a:r>
            <a:r>
              <a:rPr lang="en-AU" dirty="0"/>
              <a:t>:  Frederick Taylor</a:t>
            </a:r>
            <a:endParaRPr lang="en-US" dirty="0"/>
          </a:p>
        </p:txBody>
      </p:sp>
      <p:pic>
        <p:nvPicPr>
          <p:cNvPr id="8" name="Picture 4" descr="FWTaylo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b="29630"/>
          <a:stretch>
            <a:fillRect/>
          </a:stretch>
        </p:blipFill>
        <p:spPr bwMode="auto">
          <a:xfrm>
            <a:off x="2135560" y="2204864"/>
            <a:ext cx="279017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5015879" y="2420888"/>
            <a:ext cx="5737845" cy="3951288"/>
          </a:xfrm>
        </p:spPr>
        <p:txBody>
          <a:bodyPr>
            <a:normAutofit/>
          </a:bodyPr>
          <a:lstStyle/>
          <a:p>
            <a:pPr algn="just">
              <a:buFont typeface="Wingdings" panose="05000000000000000000" pitchFamily="2" charset="2"/>
              <a:buChar char="q"/>
            </a:pPr>
            <a:r>
              <a:rPr lang="tr-TR" altLang="en-US" dirty="0"/>
              <a:t>‘‘</a:t>
            </a:r>
            <a:r>
              <a:rPr lang="en-AU" altLang="en-US" dirty="0"/>
              <a:t>Father</a:t>
            </a:r>
            <a:r>
              <a:rPr lang="tr-TR" altLang="en-US" dirty="0"/>
              <a:t>’’</a:t>
            </a:r>
            <a:r>
              <a:rPr lang="en-AU" altLang="en-US" dirty="0"/>
              <a:t> of industrial engineering</a:t>
            </a:r>
          </a:p>
          <a:p>
            <a:pPr algn="just">
              <a:buFont typeface="Wingdings" panose="05000000000000000000" pitchFamily="2" charset="2"/>
              <a:buChar char="q"/>
            </a:pPr>
            <a:r>
              <a:rPr lang="en-AU" altLang="en-US" dirty="0"/>
              <a:t>He</a:t>
            </a:r>
            <a:r>
              <a:rPr lang="tr-TR" altLang="en-US" dirty="0"/>
              <a:t> </a:t>
            </a:r>
            <a:r>
              <a:rPr lang="en-US" altLang="en-US" dirty="0"/>
              <a:t>recognized the potential</a:t>
            </a:r>
            <a:r>
              <a:rPr lang="tr-TR" altLang="en-US" dirty="0"/>
              <a:t> </a:t>
            </a:r>
            <a:r>
              <a:rPr lang="en-US" altLang="en-US" dirty="0"/>
              <a:t>improvements to be gained through analyzing the work content of a job</a:t>
            </a:r>
            <a:r>
              <a:rPr lang="tr-TR" altLang="en-US" dirty="0"/>
              <a:t>.</a:t>
            </a:r>
          </a:p>
          <a:p>
            <a:pPr>
              <a:buFont typeface="Wingdings" panose="05000000000000000000" pitchFamily="2" charset="2"/>
              <a:buChar char="q"/>
            </a:pPr>
            <a:r>
              <a:rPr lang="tr-TR" altLang="en-US" dirty="0"/>
              <a:t>His </a:t>
            </a:r>
            <a:r>
              <a:rPr lang="tr-TR" altLang="en-US" dirty="0" err="1"/>
              <a:t>goal</a:t>
            </a:r>
            <a:r>
              <a:rPr lang="tr-TR" altLang="en-US" dirty="0"/>
              <a:t> is </a:t>
            </a:r>
            <a:r>
              <a:rPr lang="tr-TR" altLang="en-US" dirty="0" err="1"/>
              <a:t>to</a:t>
            </a:r>
            <a:r>
              <a:rPr lang="tr-TR" altLang="en-US" dirty="0"/>
              <a:t> </a:t>
            </a:r>
            <a:r>
              <a:rPr lang="en-US" altLang="en-US" dirty="0"/>
              <a:t>design</a:t>
            </a:r>
            <a:r>
              <a:rPr lang="tr-TR" altLang="en-US" dirty="0"/>
              <a:t> </a:t>
            </a:r>
            <a:r>
              <a:rPr lang="en-US" altLang="en-US" dirty="0"/>
              <a:t>the job for </a:t>
            </a:r>
            <a:r>
              <a:rPr lang="en-US" altLang="en-US" dirty="0">
                <a:solidFill>
                  <a:schemeClr val="tx2"/>
                </a:solidFill>
              </a:rPr>
              <a:t>maximum</a:t>
            </a:r>
            <a:r>
              <a:rPr lang="tr-TR" altLang="en-US" dirty="0">
                <a:solidFill>
                  <a:schemeClr val="tx2"/>
                </a:solidFill>
              </a:rPr>
              <a:t> </a:t>
            </a:r>
            <a:r>
              <a:rPr lang="en-US" altLang="en-US" dirty="0">
                <a:solidFill>
                  <a:schemeClr val="tx2"/>
                </a:solidFill>
              </a:rPr>
              <a:t>efficiency </a:t>
            </a:r>
            <a:r>
              <a:rPr lang="en-US" altLang="en-US" dirty="0"/>
              <a:t>and</a:t>
            </a:r>
            <a:r>
              <a:rPr lang="tr-TR" altLang="en-US" dirty="0"/>
              <a:t> </a:t>
            </a:r>
            <a:r>
              <a:rPr lang="en-US" altLang="en-US" dirty="0">
                <a:solidFill>
                  <a:schemeClr val="tx2"/>
                </a:solidFill>
              </a:rPr>
              <a:t>productivity</a:t>
            </a:r>
            <a:r>
              <a:rPr lang="en-US" altLang="en-US" dirty="0"/>
              <a:t>.</a:t>
            </a:r>
            <a:endParaRPr lang="tr-TR" altLang="en-US" dirty="0"/>
          </a:p>
          <a:p>
            <a:pPr algn="just">
              <a:buFont typeface="Wingdings" panose="05000000000000000000" pitchFamily="2" charset="2"/>
              <a:buChar char="q"/>
            </a:pPr>
            <a:r>
              <a:rPr lang="en-US" altLang="en-US" dirty="0"/>
              <a:t>Introduced</a:t>
            </a:r>
            <a:r>
              <a:rPr lang="tr-TR" altLang="en-US" dirty="0"/>
              <a:t> </a:t>
            </a:r>
            <a:r>
              <a:rPr lang="tr-TR" altLang="en-US" dirty="0" err="1"/>
              <a:t>the</a:t>
            </a:r>
            <a:r>
              <a:rPr lang="tr-TR" altLang="en-US" dirty="0"/>
              <a:t> </a:t>
            </a:r>
            <a:r>
              <a:rPr lang="tr-TR" altLang="en-US" dirty="0" err="1"/>
              <a:t>concept</a:t>
            </a:r>
            <a:r>
              <a:rPr lang="tr-TR" altLang="en-US" dirty="0"/>
              <a:t> of </a:t>
            </a:r>
            <a:r>
              <a:rPr lang="tr-TR" altLang="en-US" dirty="0" err="1">
                <a:solidFill>
                  <a:schemeClr val="tx2"/>
                </a:solidFill>
              </a:rPr>
              <a:t>Scientific</a:t>
            </a:r>
            <a:r>
              <a:rPr lang="tr-TR" altLang="en-US" dirty="0">
                <a:solidFill>
                  <a:schemeClr val="tx2"/>
                </a:solidFill>
              </a:rPr>
              <a:t> Management</a:t>
            </a:r>
            <a:r>
              <a:rPr lang="tr-TR" altLang="en-US" dirty="0"/>
              <a:t>.</a:t>
            </a:r>
            <a:endParaRPr lang="en-AU" altLang="en-US" dirty="0"/>
          </a:p>
          <a:p>
            <a:endParaRPr lang="en-US" dirty="0"/>
          </a:p>
        </p:txBody>
      </p:sp>
      <p:sp>
        <p:nvSpPr>
          <p:cNvPr id="7" name="Slide Number Placeholder 6"/>
          <p:cNvSpPr>
            <a:spLocks noGrp="1"/>
          </p:cNvSpPr>
          <p:nvPr>
            <p:ph type="sldNum" sz="quarter" idx="12"/>
          </p:nvPr>
        </p:nvSpPr>
        <p:spPr/>
        <p:txBody>
          <a:bodyPr/>
          <a:lstStyle/>
          <a:p>
            <a:fld id="{F76BE3C0-1208-4260-82C3-0EB040027195}" type="slidenum">
              <a:rPr lang="en-US" altLang="en-US" smtClean="0"/>
              <a:pPr/>
              <a:t>12</a:t>
            </a:fld>
            <a:endParaRPr lang="en-US" altLang="en-US" dirty="0"/>
          </a:p>
        </p:txBody>
      </p:sp>
    </p:spTree>
    <p:extLst>
      <p:ext uri="{BB962C8B-B14F-4D97-AF65-F5344CB8AC3E}">
        <p14:creationId xmlns:p14="http://schemas.microsoft.com/office/powerpoint/2010/main" val="300733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normAutofit fontScale="90000"/>
          </a:bodyPr>
          <a:lstStyle/>
          <a:p>
            <a:r>
              <a:rPr lang="en-US" altLang="en-US" dirty="0">
                <a:latin typeface="Calibri" pitchFamily="34" charset="0"/>
              </a:rPr>
              <a:t>History of IE- </a:t>
            </a:r>
            <a:r>
              <a:rPr lang="en-AU" altLang="en-US" dirty="0">
                <a:latin typeface="Calibri" pitchFamily="34" charset="0"/>
              </a:rPr>
              <a:t>Historical Landmarks</a:t>
            </a:r>
            <a:endParaRPr lang="en-US" dirty="0"/>
          </a:p>
        </p:txBody>
      </p:sp>
      <p:sp>
        <p:nvSpPr>
          <p:cNvPr id="3" name="Content Placeholder 2"/>
          <p:cNvSpPr>
            <a:spLocks noGrp="1"/>
          </p:cNvSpPr>
          <p:nvPr>
            <p:ph idx="1"/>
          </p:nvPr>
        </p:nvSpPr>
        <p:spPr>
          <a:xfrm>
            <a:off x="1775520" y="1524001"/>
            <a:ext cx="8496944" cy="4411663"/>
          </a:xfrm>
        </p:spPr>
        <p:txBody>
          <a:bodyPr/>
          <a:lstStyle/>
          <a:p>
            <a:r>
              <a:rPr lang="en-US" dirty="0">
                <a:solidFill>
                  <a:schemeClr val="tx2"/>
                </a:solidFill>
              </a:rPr>
              <a:t>Scientific</a:t>
            </a:r>
            <a:r>
              <a:rPr lang="tr-TR" dirty="0">
                <a:solidFill>
                  <a:schemeClr val="tx2"/>
                </a:solidFill>
              </a:rPr>
              <a:t> Management</a:t>
            </a:r>
            <a:r>
              <a:rPr lang="tr-TR" dirty="0"/>
              <a:t>:</a:t>
            </a:r>
          </a:p>
          <a:p>
            <a:endParaRPr lang="tr-TR" dirty="0"/>
          </a:p>
          <a:p>
            <a:pPr marL="457200" indent="-457200">
              <a:buFont typeface="Wingdings" panose="05000000000000000000" pitchFamily="2" charset="2"/>
              <a:buChar char="q"/>
            </a:pPr>
            <a:r>
              <a:rPr lang="en-US" dirty="0"/>
              <a:t>Analysis; synthesis; </a:t>
            </a:r>
          </a:p>
          <a:p>
            <a:pPr marL="457200" indent="-457200">
              <a:buFont typeface="Wingdings" panose="05000000000000000000" pitchFamily="2" charset="2"/>
              <a:buChar char="q"/>
            </a:pPr>
            <a:r>
              <a:rPr lang="en-US" dirty="0"/>
              <a:t>logic; rationality; empiricism; work ethic; </a:t>
            </a:r>
          </a:p>
          <a:p>
            <a:pPr marL="457200" indent="-457200">
              <a:buFont typeface="Wingdings" panose="05000000000000000000" pitchFamily="2" charset="2"/>
              <a:buChar char="q"/>
            </a:pPr>
            <a:r>
              <a:rPr lang="en-US" dirty="0"/>
              <a:t>efficiency; elimination of waste; standardization; </a:t>
            </a:r>
          </a:p>
          <a:p>
            <a:pPr marL="457200" indent="-457200">
              <a:buFont typeface="Wingdings" panose="05000000000000000000" pitchFamily="2" charset="2"/>
              <a:buChar char="q"/>
            </a:pPr>
            <a:r>
              <a:rPr lang="en-US" dirty="0"/>
              <a:t>craft production </a:t>
            </a:r>
            <a:r>
              <a:rPr lang="en-US" dirty="0">
                <a:sym typeface="Wingdings" panose="05000000000000000000" pitchFamily="2" charset="2"/>
              </a:rPr>
              <a:t> mass production; </a:t>
            </a:r>
          </a:p>
          <a:p>
            <a:pPr marL="457200" indent="-457200">
              <a:buFont typeface="Wingdings" panose="05000000000000000000" pitchFamily="2" charset="2"/>
              <a:buChar char="q"/>
            </a:pPr>
            <a:r>
              <a:rPr lang="en-US" dirty="0">
                <a:sym typeface="Wingdings" panose="05000000000000000000" pitchFamily="2" charset="2"/>
              </a:rPr>
              <a:t>knowledge transfer.</a:t>
            </a:r>
            <a:endParaRPr lang="en-US" dirty="0"/>
          </a:p>
          <a:p>
            <a:endParaRPr lang="en-US"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13</a:t>
            </a:fld>
            <a:endParaRPr lang="en-US" altLang="en-US" dirty="0"/>
          </a:p>
        </p:txBody>
      </p:sp>
    </p:spTree>
    <p:extLst>
      <p:ext uri="{BB962C8B-B14F-4D97-AF65-F5344CB8AC3E}">
        <p14:creationId xmlns:p14="http://schemas.microsoft.com/office/powerpoint/2010/main" val="53739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8229600" cy="1143000"/>
          </a:xfrm>
        </p:spPr>
        <p:txBody>
          <a:bodyPr/>
          <a:lstStyle/>
          <a:p>
            <a:r>
              <a:rPr lang="en-US" altLang="en-US" dirty="0">
                <a:latin typeface="Calibri" pitchFamily="34" charset="0"/>
              </a:rPr>
              <a:t>History of IE- </a:t>
            </a:r>
            <a:r>
              <a:rPr lang="en-AU" altLang="en-US" dirty="0">
                <a:latin typeface="Calibri" pitchFamily="34" charset="0"/>
              </a:rPr>
              <a:t>Historical Landmarks</a:t>
            </a:r>
            <a:endParaRPr lang="en-US" dirty="0"/>
          </a:p>
        </p:txBody>
      </p:sp>
      <p:sp>
        <p:nvSpPr>
          <p:cNvPr id="3" name="Text Placeholder 2"/>
          <p:cNvSpPr>
            <a:spLocks noGrp="1"/>
          </p:cNvSpPr>
          <p:nvPr>
            <p:ph type="body" idx="1"/>
          </p:nvPr>
        </p:nvSpPr>
        <p:spPr>
          <a:xfrm>
            <a:off x="1632806" y="1340768"/>
            <a:ext cx="4823234" cy="639762"/>
          </a:xfrm>
        </p:spPr>
        <p:txBody>
          <a:bodyPr/>
          <a:lstStyle/>
          <a:p>
            <a:r>
              <a:rPr lang="en-AU" sz="2000" dirty="0"/>
              <a:t>1</a:t>
            </a:r>
            <a:r>
              <a:rPr lang="tr-TR" sz="2000" dirty="0"/>
              <a:t>868 - 1924</a:t>
            </a:r>
            <a:r>
              <a:rPr lang="en-AU" sz="2000" dirty="0"/>
              <a:t>: Frank Gilbreth</a:t>
            </a:r>
            <a:endParaRPr lang="en-US" sz="2000" dirty="0"/>
          </a:p>
        </p:txBody>
      </p:sp>
      <p:pic>
        <p:nvPicPr>
          <p:cNvPr id="10" name="Picture 3" descr="frankGilbre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10001"/>
          <a:stretch>
            <a:fillRect/>
          </a:stretch>
        </p:blipFill>
        <p:spPr bwMode="auto">
          <a:xfrm>
            <a:off x="1703512" y="2564904"/>
            <a:ext cx="175372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4"/>
          </p:nvPr>
        </p:nvSpPr>
        <p:spPr>
          <a:xfrm>
            <a:off x="5591944" y="1916832"/>
            <a:ext cx="4932040" cy="3951288"/>
          </a:xfrm>
        </p:spPr>
        <p:txBody>
          <a:bodyPr/>
          <a:lstStyle/>
          <a:p>
            <a:r>
              <a:rPr lang="tr-TR" altLang="en-US" dirty="0">
                <a:solidFill>
                  <a:srgbClr val="0070C0"/>
                </a:solidFill>
              </a:rPr>
              <a:t>   </a:t>
            </a:r>
            <a:r>
              <a:rPr lang="en-AU" altLang="en-US" b="1" dirty="0"/>
              <a:t>Time and </a:t>
            </a:r>
            <a:r>
              <a:rPr lang="tr-TR" altLang="en-US" b="1" dirty="0"/>
              <a:t>M</a:t>
            </a:r>
            <a:r>
              <a:rPr lang="en-AU" altLang="en-US" b="1" dirty="0" err="1"/>
              <a:t>otion</a:t>
            </a:r>
            <a:r>
              <a:rPr lang="en-AU" altLang="en-US" b="1" dirty="0"/>
              <a:t> </a:t>
            </a:r>
            <a:r>
              <a:rPr lang="tr-TR" altLang="en-US" b="1" dirty="0"/>
              <a:t>S</a:t>
            </a:r>
            <a:r>
              <a:rPr lang="en-AU" altLang="en-US" b="1" dirty="0" err="1"/>
              <a:t>tudy</a:t>
            </a:r>
            <a:endParaRPr lang="tr-TR" altLang="en-US" b="1" dirty="0"/>
          </a:p>
          <a:p>
            <a:endParaRPr lang="en-AU" altLang="en-US" b="1" i="1" dirty="0"/>
          </a:p>
          <a:p>
            <a:pPr algn="just">
              <a:buFont typeface="Wingdings" panose="05000000000000000000" pitchFamily="2" charset="2"/>
              <a:buChar char="q"/>
            </a:pPr>
            <a:r>
              <a:rPr lang="en-AU" altLang="en-US" dirty="0"/>
              <a:t>Measurement of each basic</a:t>
            </a:r>
            <a:r>
              <a:rPr lang="tr-TR" altLang="en-US" dirty="0"/>
              <a:t> </a:t>
            </a:r>
            <a:r>
              <a:rPr lang="en-AU" altLang="en-US" dirty="0"/>
              <a:t>motion to perform a job</a:t>
            </a:r>
          </a:p>
          <a:p>
            <a:pPr algn="just">
              <a:buFont typeface="Wingdings" panose="05000000000000000000" pitchFamily="2" charset="2"/>
              <a:buChar char="q"/>
            </a:pPr>
            <a:r>
              <a:rPr lang="en-AU" altLang="en-US" dirty="0"/>
              <a:t>They</a:t>
            </a:r>
            <a:r>
              <a:rPr lang="tr-TR" altLang="en-US" dirty="0"/>
              <a:t> </a:t>
            </a:r>
            <a:r>
              <a:rPr lang="en-AU" altLang="en-US" dirty="0"/>
              <a:t>considerably extended Taylor’s work.</a:t>
            </a:r>
            <a:endParaRPr lang="tr-TR" altLang="en-US" dirty="0"/>
          </a:p>
          <a:p>
            <a:pPr algn="just">
              <a:buFont typeface="Wingdings" panose="05000000000000000000" pitchFamily="2" charset="2"/>
              <a:buChar char="q"/>
            </a:pPr>
            <a:r>
              <a:rPr lang="en-AU" altLang="en-US" dirty="0"/>
              <a:t>They</a:t>
            </a:r>
            <a:r>
              <a:rPr lang="tr-TR" altLang="en-US" dirty="0"/>
              <a:t> </a:t>
            </a:r>
            <a:r>
              <a:rPr lang="en-AU" altLang="en-US" dirty="0"/>
              <a:t>developed foundational concepts of</a:t>
            </a:r>
            <a:r>
              <a:rPr lang="tr-TR" altLang="en-US" dirty="0"/>
              <a:t> IE.</a:t>
            </a:r>
            <a:endParaRPr lang="en-US" dirty="0"/>
          </a:p>
        </p:txBody>
      </p:sp>
      <p:sp>
        <p:nvSpPr>
          <p:cNvPr id="7" name="Slide Number Placeholder 6"/>
          <p:cNvSpPr>
            <a:spLocks noGrp="1"/>
          </p:cNvSpPr>
          <p:nvPr>
            <p:ph type="sldNum" sz="quarter" idx="12"/>
          </p:nvPr>
        </p:nvSpPr>
        <p:spPr/>
        <p:txBody>
          <a:bodyPr/>
          <a:lstStyle/>
          <a:p>
            <a:fld id="{F76BE3C0-1208-4260-82C3-0EB040027195}" type="slidenum">
              <a:rPr lang="en-US" altLang="en-US" smtClean="0"/>
              <a:pPr/>
              <a:t>14</a:t>
            </a:fld>
            <a:endParaRPr lang="en-US" altLang="en-US" dirty="0"/>
          </a:p>
        </p:txBody>
      </p:sp>
      <p:pic>
        <p:nvPicPr>
          <p:cNvPr id="11" name="Picture 8" descr="lillianGilbr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2564904"/>
            <a:ext cx="1790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91544" y="5001360"/>
            <a:ext cx="2781146" cy="400110"/>
          </a:xfrm>
          <a:prstGeom prst="rect">
            <a:avLst/>
          </a:prstGeom>
        </p:spPr>
        <p:txBody>
          <a:bodyPr wrap="none">
            <a:spAutoFit/>
          </a:bodyPr>
          <a:lstStyle/>
          <a:p>
            <a:pPr>
              <a:buNone/>
            </a:pPr>
            <a:r>
              <a:rPr lang="en-AU" sz="2000" dirty="0"/>
              <a:t>Frank and Lillian Gilbreth</a:t>
            </a:r>
            <a:endParaRPr lang="en-US" sz="2000" dirty="0"/>
          </a:p>
        </p:txBody>
      </p:sp>
    </p:spTree>
    <p:extLst>
      <p:ext uri="{BB962C8B-B14F-4D97-AF65-F5344CB8AC3E}">
        <p14:creationId xmlns:p14="http://schemas.microsoft.com/office/powerpoint/2010/main" val="42959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Motion </a:t>
            </a:r>
            <a:r>
              <a:rPr lang="en-US" dirty="0"/>
              <a:t>Study</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03512" y="1700808"/>
            <a:ext cx="4358666" cy="3744416"/>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8009" y="1700808"/>
            <a:ext cx="4041775" cy="3729230"/>
          </a:xfrm>
        </p:spPr>
      </p:pic>
      <p:sp>
        <p:nvSpPr>
          <p:cNvPr id="7" name="Slide Number Placeholder 6"/>
          <p:cNvSpPr>
            <a:spLocks noGrp="1"/>
          </p:cNvSpPr>
          <p:nvPr>
            <p:ph type="sldNum" sz="quarter" idx="12"/>
          </p:nvPr>
        </p:nvSpPr>
        <p:spPr/>
        <p:txBody>
          <a:bodyPr/>
          <a:lstStyle/>
          <a:p>
            <a:fld id="{F76BE3C0-1208-4260-82C3-0EB040027195}" type="slidenum">
              <a:rPr lang="en-US" altLang="en-US" smtClean="0"/>
              <a:pPr/>
              <a:t>15</a:t>
            </a:fld>
            <a:endParaRPr lang="en-US" altLang="en-US" dirty="0"/>
          </a:p>
        </p:txBody>
      </p:sp>
    </p:spTree>
    <p:extLst>
      <p:ext uri="{BB962C8B-B14F-4D97-AF65-F5344CB8AC3E}">
        <p14:creationId xmlns:p14="http://schemas.microsoft.com/office/powerpoint/2010/main" val="179870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dVKTX_Sbwzw"/>
          <p:cNvPicPr>
            <a:picLocks noRot="1" noChangeAspect="1"/>
          </p:cNvPicPr>
          <p:nvPr>
            <a:videoFile r:link="rId1"/>
          </p:nvPr>
        </p:nvPicPr>
        <p:blipFill>
          <a:blip r:embed="rId3"/>
          <a:stretch>
            <a:fillRect/>
          </a:stretch>
        </p:blipFill>
        <p:spPr>
          <a:xfrm>
            <a:off x="1676534" y="548680"/>
            <a:ext cx="8784976" cy="6120680"/>
          </a:xfrm>
          <a:prstGeom prst="rect">
            <a:avLst/>
          </a:prstGeom>
        </p:spPr>
      </p:pic>
      <p:sp>
        <p:nvSpPr>
          <p:cNvPr id="2" name="TextBox 1"/>
          <p:cNvSpPr txBox="1"/>
          <p:nvPr/>
        </p:nvSpPr>
        <p:spPr>
          <a:xfrm>
            <a:off x="3728762" y="56237"/>
            <a:ext cx="4680520" cy="369332"/>
          </a:xfrm>
          <a:prstGeom prst="rect">
            <a:avLst/>
          </a:prstGeom>
          <a:noFill/>
        </p:spPr>
        <p:txBody>
          <a:bodyPr wrap="square" rtlCol="0">
            <a:spAutoFit/>
          </a:bodyPr>
          <a:lstStyle/>
          <a:p>
            <a:pPr>
              <a:buNone/>
            </a:pPr>
            <a:r>
              <a:rPr lang="tr-TR" dirty="0" err="1"/>
              <a:t>Brick</a:t>
            </a:r>
            <a:r>
              <a:rPr lang="tr-TR" dirty="0"/>
              <a:t> </a:t>
            </a:r>
            <a:r>
              <a:rPr lang="tr-TR" dirty="0" err="1"/>
              <a:t>Laying</a:t>
            </a:r>
            <a:r>
              <a:rPr lang="tr-TR" dirty="0"/>
              <a:t> Motion </a:t>
            </a:r>
            <a:r>
              <a:rPr lang="tr-TR" dirty="0" err="1"/>
              <a:t>Study</a:t>
            </a:r>
            <a:endParaRPr lang="en-US" dirty="0"/>
          </a:p>
        </p:txBody>
      </p:sp>
    </p:spTree>
    <p:extLst>
      <p:ext uri="{BB962C8B-B14F-4D97-AF65-F5344CB8AC3E}">
        <p14:creationId xmlns:p14="http://schemas.microsoft.com/office/powerpoint/2010/main" val="264397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460AA-1533-4548-8781-A6D0EAE276D6}" type="slidenum">
              <a:rPr lang="en-US" altLang="en-US" smtClean="0"/>
              <a:pPr/>
              <a:t>17</a:t>
            </a:fld>
            <a:endParaRPr lang="en-US" altLang="en-US" dirty="0"/>
          </a:p>
        </p:txBody>
      </p:sp>
      <p:pic>
        <p:nvPicPr>
          <p:cNvPr id="3" name="xdnhEZ-tkOg"/>
          <p:cNvPicPr>
            <a:picLocks noRot="1" noChangeAspect="1"/>
          </p:cNvPicPr>
          <p:nvPr>
            <a:videoFile r:link="rId1"/>
          </p:nvPr>
        </p:nvPicPr>
        <p:blipFill>
          <a:blip r:embed="rId3"/>
          <a:stretch>
            <a:fillRect/>
          </a:stretch>
        </p:blipFill>
        <p:spPr>
          <a:xfrm>
            <a:off x="1631504" y="526926"/>
            <a:ext cx="8928992" cy="6214443"/>
          </a:xfrm>
          <a:prstGeom prst="rect">
            <a:avLst/>
          </a:prstGeom>
        </p:spPr>
      </p:pic>
      <p:sp>
        <p:nvSpPr>
          <p:cNvPr id="4" name="TextBox 3"/>
          <p:cNvSpPr txBox="1"/>
          <p:nvPr/>
        </p:nvSpPr>
        <p:spPr>
          <a:xfrm>
            <a:off x="4151784" y="34482"/>
            <a:ext cx="3240360" cy="369332"/>
          </a:xfrm>
          <a:prstGeom prst="rect">
            <a:avLst/>
          </a:prstGeom>
          <a:noFill/>
        </p:spPr>
        <p:txBody>
          <a:bodyPr wrap="square" rtlCol="0">
            <a:spAutoFit/>
          </a:bodyPr>
          <a:lstStyle/>
          <a:p>
            <a:pPr>
              <a:buNone/>
            </a:pPr>
            <a:r>
              <a:rPr lang="tr-TR" dirty="0"/>
              <a:t>Full </a:t>
            </a:r>
            <a:r>
              <a:rPr lang="tr-TR" dirty="0" err="1"/>
              <a:t>Gilbreth’s</a:t>
            </a:r>
            <a:r>
              <a:rPr lang="tr-TR" dirty="0"/>
              <a:t> Movie</a:t>
            </a:r>
            <a:endParaRPr lang="en-US" dirty="0"/>
          </a:p>
        </p:txBody>
      </p:sp>
    </p:spTree>
    <p:extLst>
      <p:ext uri="{BB962C8B-B14F-4D97-AF65-F5344CB8AC3E}">
        <p14:creationId xmlns:p14="http://schemas.microsoft.com/office/powerpoint/2010/main" val="381043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normAutofit fontScale="90000"/>
          </a:bodyPr>
          <a:lstStyle/>
          <a:p>
            <a:r>
              <a:rPr lang="en-US" altLang="en-US" dirty="0">
                <a:latin typeface="Calibri" pitchFamily="34" charset="0"/>
              </a:rPr>
              <a:t>History of IE- </a:t>
            </a:r>
            <a:r>
              <a:rPr lang="en-AU" altLang="en-US" dirty="0">
                <a:latin typeface="Calibri" pitchFamily="34" charset="0"/>
              </a:rPr>
              <a:t>Historical Landmarks</a:t>
            </a:r>
            <a:endParaRPr lang="en-US" dirty="0"/>
          </a:p>
        </p:txBody>
      </p:sp>
      <p:sp>
        <p:nvSpPr>
          <p:cNvPr id="3" name="Content Placeholder 2"/>
          <p:cNvSpPr>
            <a:spLocks noGrp="1"/>
          </p:cNvSpPr>
          <p:nvPr>
            <p:ph idx="1"/>
          </p:nvPr>
        </p:nvSpPr>
        <p:spPr>
          <a:xfrm>
            <a:off x="1775520" y="1524001"/>
            <a:ext cx="8282880" cy="4411663"/>
          </a:xfrm>
        </p:spPr>
        <p:txBody>
          <a:bodyPr/>
          <a:lstStyle/>
          <a:p>
            <a:pPr marL="457200" indent="-457200">
              <a:buFont typeface="Wingdings" panose="05000000000000000000" pitchFamily="2" charset="2"/>
              <a:buChar char="q"/>
            </a:pPr>
            <a:r>
              <a:rPr lang="tr-TR" sz="2400" dirty="0" err="1"/>
              <a:t>Late</a:t>
            </a:r>
            <a:r>
              <a:rPr lang="tr-TR" sz="2400" dirty="0"/>
              <a:t> 19th </a:t>
            </a:r>
            <a:r>
              <a:rPr lang="tr-TR" sz="2400" dirty="0" err="1"/>
              <a:t>century</a:t>
            </a:r>
            <a:r>
              <a:rPr lang="tr-TR" sz="2400" dirty="0"/>
              <a:t>: </a:t>
            </a:r>
            <a:r>
              <a:rPr lang="en-US" sz="2400" dirty="0"/>
              <a:t>The idea of consulting with experts about process engineering naturally evolved into the idea of teaching the concepts as curriculum.</a:t>
            </a:r>
            <a:endParaRPr lang="tr-TR" sz="2400" dirty="0"/>
          </a:p>
          <a:p>
            <a:pPr marL="457200" indent="-457200" algn="just">
              <a:buFont typeface="Wingdings" panose="05000000000000000000" pitchFamily="2" charset="2"/>
              <a:buChar char="q"/>
            </a:pPr>
            <a:r>
              <a:rPr lang="en-US" sz="2400" dirty="0"/>
              <a:t>Industrial engineering courses were taught by multiple universities in Europe at the end of the 19th century, including in Germany, France, the United Kingdom, and Spain.</a:t>
            </a:r>
            <a:r>
              <a:rPr lang="en-US" sz="2400" baseline="30000" dirty="0"/>
              <a:t> </a:t>
            </a:r>
            <a:r>
              <a:rPr lang="en-US" sz="2400" dirty="0"/>
              <a:t>In the United States, the first department of industrial and manufacturing engineering was established in 1909</a:t>
            </a:r>
            <a:r>
              <a:rPr lang="tr-TR" sz="2400" dirty="0"/>
              <a:t> at </a:t>
            </a:r>
            <a:r>
              <a:rPr lang="tr-TR" sz="2400" dirty="0" err="1"/>
              <a:t>Penn</a:t>
            </a:r>
            <a:r>
              <a:rPr lang="tr-TR" sz="2400" dirty="0"/>
              <a:t>. </a:t>
            </a:r>
            <a:r>
              <a:rPr lang="tr-TR" sz="2400" dirty="0" err="1"/>
              <a:t>State</a:t>
            </a:r>
            <a:r>
              <a:rPr lang="tr-TR" sz="2400" dirty="0"/>
              <a:t> </a:t>
            </a:r>
            <a:r>
              <a:rPr lang="tr-TR" sz="2400" dirty="0" err="1"/>
              <a:t>Uni</a:t>
            </a:r>
            <a:r>
              <a:rPr lang="en-US" sz="2400" dirty="0"/>
              <a:t>. The first doctoral degree in industrial engineering was awarded in the 1930s by </a:t>
            </a:r>
            <a:r>
              <a:rPr lang="tr-TR" sz="2400" dirty="0"/>
              <a:t>Cornell </a:t>
            </a:r>
            <a:r>
              <a:rPr lang="tr-TR" sz="2400" dirty="0" err="1"/>
              <a:t>Uni</a:t>
            </a:r>
            <a:r>
              <a:rPr lang="tr-TR" sz="2400" dirty="0"/>
              <a:t>.</a:t>
            </a:r>
            <a:endParaRPr lang="en-US" sz="24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18</a:t>
            </a:fld>
            <a:endParaRPr lang="en-US" altLang="en-US" dirty="0"/>
          </a:p>
        </p:txBody>
      </p:sp>
    </p:spTree>
    <p:extLst>
      <p:ext uri="{BB962C8B-B14F-4D97-AF65-F5344CB8AC3E}">
        <p14:creationId xmlns:p14="http://schemas.microsoft.com/office/powerpoint/2010/main" val="369530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882776" y="935200"/>
            <a:ext cx="8353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AU" altLang="en-US" sz="2400" dirty="0"/>
              <a:t>1</a:t>
            </a:r>
            <a:r>
              <a:rPr lang="tr-TR" altLang="en-US" sz="2400" dirty="0"/>
              <a:t>863 - 1947</a:t>
            </a:r>
            <a:r>
              <a:rPr lang="en-AU" altLang="en-US" sz="2400" dirty="0"/>
              <a:t>: Henry Ford      </a:t>
            </a:r>
          </a:p>
          <a:p>
            <a:pPr eaLnBrk="1" hangingPunct="1"/>
            <a:endParaRPr lang="en-US" altLang="en-US" sz="2000" b="0" dirty="0"/>
          </a:p>
          <a:p>
            <a:pPr eaLnBrk="1" hangingPunct="1">
              <a:buNone/>
            </a:pPr>
            <a:r>
              <a:rPr lang="tr-TR" altLang="en-US" sz="2000" b="0" dirty="0"/>
              <a:t>1913: </a:t>
            </a:r>
            <a:r>
              <a:rPr lang="en-US" altLang="en-US" sz="2000" b="0" dirty="0"/>
              <a:t>He installed the first conveyor belt-based assembly line in his car factory</a:t>
            </a:r>
            <a:endParaRPr lang="en-US" altLang="en-US" sz="2400" b="0" dirty="0"/>
          </a:p>
          <a:p>
            <a:pPr eaLnBrk="1" hangingPunct="1">
              <a:buNone/>
            </a:pPr>
            <a:r>
              <a:rPr lang="en-AU" altLang="en-US" sz="2400" dirty="0"/>
              <a:t>	</a:t>
            </a:r>
            <a:endParaRPr lang="en-AU" altLang="en-US" sz="2400" i="1" dirty="0"/>
          </a:p>
        </p:txBody>
      </p:sp>
      <p:pic>
        <p:nvPicPr>
          <p:cNvPr id="22531" name="Picture 3" descr="FordModelT"/>
          <p:cNvPicPr>
            <a:picLocks noChangeAspect="1" noChangeArrowheads="1"/>
          </p:cNvPicPr>
          <p:nvPr/>
        </p:nvPicPr>
        <p:blipFill>
          <a:blip r:embed="rId2">
            <a:extLst>
              <a:ext uri="{28A0092B-C50C-407E-A947-70E740481C1C}">
                <a14:useLocalDpi xmlns:a14="http://schemas.microsoft.com/office/drawing/2010/main" val="0"/>
              </a:ext>
            </a:extLst>
          </a:blip>
          <a:srcRect t="31079" b="10359"/>
          <a:stretch>
            <a:fillRect/>
          </a:stretch>
        </p:blipFill>
        <p:spPr bwMode="auto">
          <a:xfrm>
            <a:off x="6334402" y="2945681"/>
            <a:ext cx="3997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ChangeArrowheads="1"/>
          </p:cNvSpPr>
          <p:nvPr/>
        </p:nvSpPr>
        <p:spPr bwMode="auto">
          <a:xfrm>
            <a:off x="6886250" y="5294935"/>
            <a:ext cx="27742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buNone/>
            </a:pPr>
            <a:r>
              <a:rPr lang="en-AU" altLang="en-US" dirty="0"/>
              <a:t>Ford Model T</a:t>
            </a:r>
            <a:endParaRPr lang="tr-TR" altLang="en-US" dirty="0"/>
          </a:p>
          <a:p>
            <a:pPr eaLnBrk="1" hangingPunct="1">
              <a:buNone/>
            </a:pPr>
            <a:r>
              <a:rPr lang="en-US" altLang="en-US" b="0" dirty="0"/>
              <a:t>assembled in 93 minutes</a:t>
            </a:r>
          </a:p>
          <a:p>
            <a:pPr eaLnBrk="1" hangingPunct="1"/>
            <a:endParaRPr lang="en-US" altLang="en-US" dirty="0"/>
          </a:p>
        </p:txBody>
      </p:sp>
      <p:pic>
        <p:nvPicPr>
          <p:cNvPr id="22534" name="Picture 4" descr="ford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636912"/>
            <a:ext cx="3671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p:cNvSpPr>
            <a:spLocks noChangeArrowheads="1"/>
          </p:cNvSpPr>
          <p:nvPr/>
        </p:nvSpPr>
        <p:spPr bwMode="auto">
          <a:xfrm>
            <a:off x="2017608" y="5589240"/>
            <a:ext cx="2659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US" altLang="en-US" dirty="0"/>
              <a:t>Assembly Line at Ford</a:t>
            </a:r>
          </a:p>
        </p:txBody>
      </p:sp>
      <p:sp>
        <p:nvSpPr>
          <p:cNvPr id="225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1C29A95-E147-4E16-B2F0-30DBF1B650E3}" type="slidenum">
              <a:rPr lang="en-US" altLang="en-US" smtClean="0">
                <a:solidFill>
                  <a:srgbClr val="42424F"/>
                </a:solidFill>
              </a:rPr>
              <a:pPr eaLnBrk="1" hangingPunct="1"/>
              <a:t>19</a:t>
            </a:fld>
            <a:endParaRPr lang="en-US" altLang="en-US">
              <a:solidFill>
                <a:srgbClr val="42424F"/>
              </a:solidFill>
            </a:endParaRPr>
          </a:p>
        </p:txBody>
      </p:sp>
    </p:spTree>
    <p:extLst>
      <p:ext uri="{BB962C8B-B14F-4D97-AF65-F5344CB8AC3E}">
        <p14:creationId xmlns:p14="http://schemas.microsoft.com/office/powerpoint/2010/main" val="136463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59A1-26D4-44A6-BA93-9FAF7336B5F3}"/>
              </a:ext>
            </a:extLst>
          </p:cNvPr>
          <p:cNvSpPr>
            <a:spLocks noGrp="1"/>
          </p:cNvSpPr>
          <p:nvPr>
            <p:ph type="title"/>
          </p:nvPr>
        </p:nvSpPr>
        <p:spPr>
          <a:xfrm>
            <a:off x="831850" y="842168"/>
            <a:ext cx="10515600" cy="2852737"/>
          </a:xfrm>
        </p:spPr>
        <p:txBody>
          <a:bodyPr/>
          <a:lstStyle/>
          <a:p>
            <a:r>
              <a:rPr lang="en-AU" altLang="en-US" dirty="0">
                <a:solidFill>
                  <a:schemeClr val="tx2"/>
                </a:solidFill>
                <a:latin typeface="Calibri" pitchFamily="34" charset="0"/>
              </a:rPr>
              <a:t>Historical Landmarks</a:t>
            </a:r>
            <a:endParaRPr lang="en-US" dirty="0"/>
          </a:p>
        </p:txBody>
      </p:sp>
      <p:sp>
        <p:nvSpPr>
          <p:cNvPr id="3" name="Text Placeholder 2">
            <a:extLst>
              <a:ext uri="{FF2B5EF4-FFF2-40B4-BE49-F238E27FC236}">
                <a16:creationId xmlns:a16="http://schemas.microsoft.com/office/drawing/2014/main" id="{C2249187-D999-4620-85DF-0DFC188748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872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S4KrIMZpwCY"/>
          <p:cNvPicPr>
            <a:picLocks noGrp="1" noRot="1" noChangeAspect="1"/>
          </p:cNvPicPr>
          <p:nvPr>
            <p:ph idx="1"/>
            <a:videoFile r:link="rId1"/>
          </p:nvPr>
        </p:nvPicPr>
        <p:blipFill>
          <a:blip r:embed="rId3"/>
          <a:stretch>
            <a:fillRect/>
          </a:stretch>
        </p:blipFill>
        <p:spPr>
          <a:xfrm>
            <a:off x="1604831" y="44624"/>
            <a:ext cx="8960995" cy="6696744"/>
          </a:xfrm>
          <a:prstGeom prst="rect">
            <a:avLst/>
          </a:prstGeom>
        </p:spPr>
      </p:pic>
      <p:sp>
        <p:nvSpPr>
          <p:cNvPr id="4" name="Slide Number Placeholder 3"/>
          <p:cNvSpPr>
            <a:spLocks noGrp="1"/>
          </p:cNvSpPr>
          <p:nvPr>
            <p:ph type="sldNum" sz="quarter" idx="12"/>
          </p:nvPr>
        </p:nvSpPr>
        <p:spPr/>
        <p:txBody>
          <a:bodyPr/>
          <a:lstStyle/>
          <a:p>
            <a:fld id="{71C6F290-D301-4864-9490-340EF11588D9}" type="slidenum">
              <a:rPr lang="en-US" altLang="en-US" smtClean="0"/>
              <a:pPr/>
              <a:t>20</a:t>
            </a:fld>
            <a:endParaRPr lang="en-US" altLang="en-US" dirty="0"/>
          </a:p>
        </p:txBody>
      </p:sp>
    </p:spTree>
    <p:extLst>
      <p:ext uri="{BB962C8B-B14F-4D97-AF65-F5344CB8AC3E}">
        <p14:creationId xmlns:p14="http://schemas.microsoft.com/office/powerpoint/2010/main" val="4285807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1847850" y="476673"/>
            <a:ext cx="5472286" cy="4411663"/>
          </a:xfrm>
        </p:spPr>
        <p:txBody>
          <a:bodyPr/>
          <a:lstStyle/>
          <a:p>
            <a:pPr eaLnBrk="1" hangingPunct="1">
              <a:buClr>
                <a:srgbClr val="7D8525"/>
              </a:buClr>
              <a:buFont typeface="Wingdings" pitchFamily="2" charset="2"/>
              <a:buNone/>
            </a:pPr>
            <a:r>
              <a:rPr lang="en-US" altLang="en-US" sz="2400" b="1" dirty="0">
                <a:latin typeface="Calibri" pitchFamily="34" charset="0"/>
              </a:rPr>
              <a:t>19</a:t>
            </a:r>
            <a:r>
              <a:rPr lang="tr-TR" altLang="en-US" sz="2400" b="1" dirty="0">
                <a:latin typeface="Calibri" pitchFamily="34" charset="0"/>
              </a:rPr>
              <a:t>12</a:t>
            </a:r>
            <a:r>
              <a:rPr lang="en-US" altLang="en-US" sz="2400" b="1" dirty="0">
                <a:latin typeface="Calibri" pitchFamily="34" charset="0"/>
              </a:rPr>
              <a:t>: Henry L. Gantt </a:t>
            </a:r>
            <a:endParaRPr lang="tr-TR" altLang="en-US" sz="2400" b="1" dirty="0">
              <a:latin typeface="Calibri" pitchFamily="34" charset="0"/>
            </a:endParaRPr>
          </a:p>
          <a:p>
            <a:pPr eaLnBrk="1" hangingPunct="1">
              <a:buClr>
                <a:srgbClr val="7D8525"/>
              </a:buClr>
              <a:buFont typeface="Wingdings" pitchFamily="2" charset="2"/>
              <a:buNone/>
            </a:pPr>
            <a:endParaRPr lang="tr-TR" altLang="en-US" sz="2400" b="1" dirty="0">
              <a:latin typeface="Calibri" pitchFamily="34" charset="0"/>
            </a:endParaRPr>
          </a:p>
          <a:p>
            <a:pPr eaLnBrk="1" hangingPunct="1">
              <a:buClr>
                <a:srgbClr val="7D8525"/>
              </a:buClr>
              <a:buFont typeface="Wingdings" panose="05000000000000000000" pitchFamily="2" charset="2"/>
              <a:buChar char="q"/>
            </a:pPr>
            <a:r>
              <a:rPr lang="tr-TR" altLang="en-US" sz="2400" dirty="0">
                <a:latin typeface="Calibri" pitchFamily="34" charset="0"/>
              </a:rPr>
              <a:t>D</a:t>
            </a:r>
            <a:r>
              <a:rPr lang="en-US" altLang="en-US" sz="2400" dirty="0" err="1">
                <a:latin typeface="Calibri" pitchFamily="34" charset="0"/>
              </a:rPr>
              <a:t>eveloped</a:t>
            </a:r>
            <a:r>
              <a:rPr lang="en-US" altLang="en-US" sz="2400" dirty="0">
                <a:latin typeface="Calibri" pitchFamily="34" charset="0"/>
              </a:rPr>
              <a:t> the Gantt chart</a:t>
            </a:r>
            <a:r>
              <a:rPr lang="tr-TR" altLang="en-US" sz="2400" dirty="0">
                <a:latin typeface="Calibri" pitchFamily="34" charset="0"/>
              </a:rPr>
              <a:t> in 1912</a:t>
            </a:r>
            <a:r>
              <a:rPr lang="en-US" altLang="en-US" sz="2400" dirty="0">
                <a:latin typeface="Calibri" pitchFamily="34" charset="0"/>
              </a:rPr>
              <a:t>.</a:t>
            </a:r>
            <a:endParaRPr lang="tr-TR" altLang="en-US" sz="2400" dirty="0">
              <a:latin typeface="Calibri" pitchFamily="34" charset="0"/>
            </a:endParaRPr>
          </a:p>
          <a:p>
            <a:pPr eaLnBrk="1" hangingPunct="1">
              <a:buClr>
                <a:srgbClr val="7D8525"/>
              </a:buClr>
              <a:buFont typeface="Wingdings" panose="05000000000000000000" pitchFamily="2" charset="2"/>
              <a:buChar char="q"/>
            </a:pPr>
            <a:r>
              <a:rPr lang="tr-TR" altLang="en-US" sz="2400" dirty="0" err="1">
                <a:latin typeface="Calibri" pitchFamily="34" charset="0"/>
              </a:rPr>
              <a:t>Father</a:t>
            </a:r>
            <a:r>
              <a:rPr lang="tr-TR" altLang="en-US" sz="2400" dirty="0">
                <a:latin typeface="Calibri" pitchFamily="34" charset="0"/>
              </a:rPr>
              <a:t> of ‘‘</a:t>
            </a:r>
            <a:r>
              <a:rPr lang="tr-TR" altLang="en-US" sz="2400" dirty="0" err="1">
                <a:latin typeface="Calibri" pitchFamily="34" charset="0"/>
              </a:rPr>
              <a:t>project</a:t>
            </a:r>
            <a:r>
              <a:rPr lang="tr-TR" altLang="en-US" sz="2400" dirty="0">
                <a:latin typeface="Calibri" pitchFamily="34" charset="0"/>
              </a:rPr>
              <a:t> </a:t>
            </a:r>
            <a:r>
              <a:rPr lang="tr-TR" altLang="en-US" sz="2400" dirty="0" err="1">
                <a:latin typeface="Calibri" pitchFamily="34" charset="0"/>
              </a:rPr>
              <a:t>management</a:t>
            </a:r>
            <a:r>
              <a:rPr lang="tr-TR" altLang="en-US" sz="2400" dirty="0">
                <a:latin typeface="Calibri" pitchFamily="34" charset="0"/>
              </a:rPr>
              <a:t>’’</a:t>
            </a:r>
            <a:endParaRPr lang="en-US" altLang="en-US" sz="2400" dirty="0">
              <a:latin typeface="Calibri" pitchFamily="34" charset="0"/>
            </a:endParaRPr>
          </a:p>
          <a:p>
            <a:pPr algn="just" eaLnBrk="1" hangingPunct="1">
              <a:buClr>
                <a:srgbClr val="7D8525"/>
              </a:buClr>
              <a:buFont typeface="Wingdings" panose="05000000000000000000" pitchFamily="2" charset="2"/>
              <a:buChar char="q"/>
            </a:pPr>
            <a:r>
              <a:rPr lang="en-US" altLang="en-US" sz="2400" dirty="0">
                <a:latin typeface="Calibri" pitchFamily="34" charset="0"/>
              </a:rPr>
              <a:t>The Gantt is a systematic graphical procedure for preplanning and scheduling work activities, reviewing progress, and updating the schedule. </a:t>
            </a:r>
          </a:p>
          <a:p>
            <a:pPr>
              <a:buClr>
                <a:srgbClr val="7D8525"/>
              </a:buClr>
              <a:buFont typeface="Wingdings" panose="05000000000000000000" pitchFamily="2" charset="2"/>
              <a:buChar char="q"/>
            </a:pPr>
            <a:r>
              <a:rPr lang="tr-TR" altLang="en-US" sz="2400" dirty="0" err="1">
                <a:latin typeface="Calibri" pitchFamily="34" charset="0"/>
              </a:rPr>
              <a:t>The</a:t>
            </a:r>
            <a:r>
              <a:rPr lang="tr-TR" altLang="en-US" sz="2400" dirty="0">
                <a:latin typeface="Calibri" pitchFamily="34" charset="0"/>
              </a:rPr>
              <a:t> </a:t>
            </a:r>
            <a:r>
              <a:rPr lang="tr-TR" altLang="en-US" sz="2400" dirty="0" err="1">
                <a:latin typeface="Calibri" pitchFamily="34" charset="0"/>
              </a:rPr>
              <a:t>Gantt</a:t>
            </a:r>
            <a:r>
              <a:rPr lang="tr-TR" altLang="en-US" sz="2400" dirty="0">
                <a:latin typeface="Calibri" pitchFamily="34" charset="0"/>
              </a:rPr>
              <a:t> </a:t>
            </a:r>
            <a:r>
              <a:rPr lang="tr-TR" altLang="en-US" sz="2400" dirty="0" err="1">
                <a:latin typeface="Calibri" pitchFamily="34" charset="0"/>
              </a:rPr>
              <a:t>chart</a:t>
            </a:r>
            <a:r>
              <a:rPr lang="tr-TR" altLang="en-US" sz="2400" dirty="0">
                <a:latin typeface="Calibri" pitchFamily="34" charset="0"/>
              </a:rPr>
              <a:t> is</a:t>
            </a:r>
            <a:r>
              <a:rPr lang="en-US" altLang="en-US" sz="2400" dirty="0">
                <a:latin typeface="Calibri" pitchFamily="34" charset="0"/>
              </a:rPr>
              <a:t> still widely used today.</a:t>
            </a:r>
          </a:p>
          <a:p>
            <a:pPr eaLnBrk="1" hangingPunct="1">
              <a:buClr>
                <a:srgbClr val="7D8525"/>
              </a:buClr>
            </a:pPr>
            <a:endParaRPr lang="en-US" altLang="en-US" dirty="0"/>
          </a:p>
        </p:txBody>
      </p:sp>
      <p:sp>
        <p:nvSpPr>
          <p:cNvPr id="256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EAFAA96-83A7-4EA8-8DC7-3A08D0D97F78}" type="slidenum">
              <a:rPr lang="en-US" altLang="en-US" smtClean="0">
                <a:solidFill>
                  <a:srgbClr val="42424F"/>
                </a:solidFill>
              </a:rPr>
              <a:pPr eaLnBrk="1" hangingPunct="1"/>
              <a:t>21</a:t>
            </a:fld>
            <a:endParaRPr lang="en-US" altLang="en-US">
              <a:solidFill>
                <a:srgbClr val="42424F"/>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522787"/>
            <a:ext cx="86185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1268760"/>
            <a:ext cx="2304256" cy="2713902"/>
          </a:xfrm>
          <a:prstGeom prst="rect">
            <a:avLst/>
          </a:prstGeom>
        </p:spPr>
      </p:pic>
    </p:spTree>
    <p:extLst>
      <p:ext uri="{BB962C8B-B14F-4D97-AF65-F5344CB8AC3E}">
        <p14:creationId xmlns:p14="http://schemas.microsoft.com/office/powerpoint/2010/main" val="52620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3512" y="1340768"/>
            <a:ext cx="8605418" cy="4608512"/>
          </a:xfrm>
        </p:spPr>
      </p:pic>
      <p:sp>
        <p:nvSpPr>
          <p:cNvPr id="4" name="Slide Number Placeholder 3"/>
          <p:cNvSpPr>
            <a:spLocks noGrp="1"/>
          </p:cNvSpPr>
          <p:nvPr>
            <p:ph type="sldNum" sz="quarter" idx="12"/>
          </p:nvPr>
        </p:nvSpPr>
        <p:spPr/>
        <p:txBody>
          <a:bodyPr/>
          <a:lstStyle/>
          <a:p>
            <a:fld id="{71C6F290-D301-4864-9490-340EF11588D9}" type="slidenum">
              <a:rPr lang="en-US" altLang="en-US" smtClean="0"/>
              <a:pPr/>
              <a:t>22</a:t>
            </a:fld>
            <a:endParaRPr lang="en-US" altLang="en-US" dirty="0"/>
          </a:p>
        </p:txBody>
      </p:sp>
    </p:spTree>
    <p:extLst>
      <p:ext uri="{BB962C8B-B14F-4D97-AF65-F5344CB8AC3E}">
        <p14:creationId xmlns:p14="http://schemas.microsoft.com/office/powerpoint/2010/main" val="1375143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2CAA7E83-8CFE-46A5-A0D6-774155182277}" type="slidenum">
              <a:rPr lang="en-US" altLang="en-US" smtClean="0">
                <a:solidFill>
                  <a:srgbClr val="42424F"/>
                </a:solidFill>
              </a:rPr>
              <a:pPr eaLnBrk="1" hangingPunct="1"/>
              <a:t>23</a:t>
            </a:fld>
            <a:endParaRPr lang="en-US" altLang="en-US">
              <a:solidFill>
                <a:srgbClr val="42424F"/>
              </a:solidFill>
            </a:endParaRPr>
          </a:p>
        </p:txBody>
      </p:sp>
      <p:sp>
        <p:nvSpPr>
          <p:cNvPr id="26628" name="Rectangle 2"/>
          <p:cNvSpPr>
            <a:spLocks noChangeArrowheads="1"/>
          </p:cNvSpPr>
          <p:nvPr/>
        </p:nvSpPr>
        <p:spPr bwMode="auto">
          <a:xfrm>
            <a:off x="1919288" y="957547"/>
            <a:ext cx="8532812" cy="197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charset="0"/>
                <a:cs typeface="Arial" charset="0"/>
              </a:defRPr>
            </a:lvl1pPr>
            <a:lvl2pPr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lnSpc>
                <a:spcPct val="150000"/>
              </a:lnSpc>
              <a:buNone/>
            </a:pPr>
            <a:r>
              <a:rPr lang="en-AU" altLang="en-US" sz="2400" u="sng" dirty="0"/>
              <a:t>Quality control applications:</a:t>
            </a:r>
          </a:p>
          <a:p>
            <a:pPr lvl="1" eaLnBrk="1" hangingPunct="1">
              <a:lnSpc>
                <a:spcPct val="150000"/>
              </a:lnSpc>
            </a:pPr>
            <a:r>
              <a:rPr lang="en-AU" altLang="en-US" sz="2000" dirty="0"/>
              <a:t>1924:  </a:t>
            </a:r>
            <a:r>
              <a:rPr lang="tr-TR" altLang="en-US" sz="2000" dirty="0"/>
              <a:t>  </a:t>
            </a:r>
            <a:r>
              <a:rPr lang="tr-TR" altLang="en-US" sz="2000" dirty="0" err="1"/>
              <a:t>Walter</a:t>
            </a:r>
            <a:r>
              <a:rPr lang="tr-TR" altLang="en-US" sz="2000" dirty="0"/>
              <a:t> </a:t>
            </a:r>
            <a:r>
              <a:rPr lang="en-AU" altLang="en-US" sz="2000" dirty="0" err="1"/>
              <a:t>Shewhart</a:t>
            </a:r>
            <a:r>
              <a:rPr lang="en-AU" altLang="en-US" sz="2000" dirty="0"/>
              <a:t>		</a:t>
            </a:r>
            <a:r>
              <a:rPr lang="en-AU" altLang="en-US" sz="2000" i="1" dirty="0"/>
              <a:t>Statistical Quality Control</a:t>
            </a:r>
            <a:r>
              <a:rPr lang="en-US" altLang="en-US" sz="2000" dirty="0"/>
              <a:t> </a:t>
            </a:r>
          </a:p>
          <a:p>
            <a:pPr lvl="1" eaLnBrk="1" hangingPunct="1">
              <a:lnSpc>
                <a:spcPct val="150000"/>
              </a:lnSpc>
            </a:pPr>
            <a:r>
              <a:rPr lang="en-US" altLang="en-US" sz="2000" dirty="0"/>
              <a:t>1950’s: </a:t>
            </a:r>
            <a:r>
              <a:rPr lang="tr-TR" altLang="en-US" sz="2000" dirty="0" err="1"/>
              <a:t>Edwards</a:t>
            </a:r>
            <a:r>
              <a:rPr lang="tr-TR" altLang="en-US" sz="2000" dirty="0"/>
              <a:t> </a:t>
            </a:r>
            <a:r>
              <a:rPr lang="en-US" altLang="en-US" sz="2000" dirty="0"/>
              <a:t>Deming		</a:t>
            </a:r>
            <a:r>
              <a:rPr lang="en-US" altLang="en-US" sz="2000" i="1" dirty="0"/>
              <a:t>Quality management</a:t>
            </a:r>
          </a:p>
          <a:p>
            <a:pPr lvl="1" eaLnBrk="1" hangingPunct="1">
              <a:lnSpc>
                <a:spcPct val="150000"/>
              </a:lnSpc>
            </a:pPr>
            <a:r>
              <a:rPr lang="en-US" altLang="en-US" sz="2000" dirty="0"/>
              <a:t>1950’s: </a:t>
            </a:r>
            <a:r>
              <a:rPr lang="tr-TR" altLang="en-US" sz="2000" dirty="0" err="1"/>
              <a:t>Genichi</a:t>
            </a:r>
            <a:r>
              <a:rPr lang="tr-TR" altLang="en-US" sz="2000" dirty="0"/>
              <a:t> </a:t>
            </a:r>
            <a:r>
              <a:rPr lang="en-US" altLang="en-US" sz="2000" dirty="0"/>
              <a:t>Taguchi		</a:t>
            </a:r>
            <a:r>
              <a:rPr lang="en-US" altLang="en-US" sz="2000" i="1" dirty="0"/>
              <a:t>Design of experiments</a:t>
            </a:r>
          </a:p>
        </p:txBody>
      </p:sp>
      <p:pic>
        <p:nvPicPr>
          <p:cNvPr id="26629" name="Picture 8" descr="shew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3573016"/>
            <a:ext cx="15271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deming"/>
          <p:cNvPicPr>
            <a:picLocks noChangeAspect="1" noChangeArrowheads="1"/>
          </p:cNvPicPr>
          <p:nvPr/>
        </p:nvPicPr>
        <p:blipFill>
          <a:blip r:embed="rId3">
            <a:extLst>
              <a:ext uri="{28A0092B-C50C-407E-A947-70E740481C1C}">
                <a14:useLocalDpi xmlns:a14="http://schemas.microsoft.com/office/drawing/2010/main" val="0"/>
              </a:ext>
            </a:extLst>
          </a:blip>
          <a:srcRect l="3841" r="3841" b="11475"/>
          <a:stretch>
            <a:fillRect/>
          </a:stretch>
        </p:blipFill>
        <p:spPr bwMode="auto">
          <a:xfrm>
            <a:off x="3754255" y="3533329"/>
            <a:ext cx="4397375"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3" descr="taguchi_himse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0724" y="3485703"/>
            <a:ext cx="16081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97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5FC7-1F1A-463B-BC6F-B41C0DA72BBD}"/>
              </a:ext>
            </a:extLst>
          </p:cNvPr>
          <p:cNvSpPr>
            <a:spLocks noGrp="1"/>
          </p:cNvSpPr>
          <p:nvPr>
            <p:ph type="title"/>
          </p:nvPr>
        </p:nvSpPr>
        <p:spPr>
          <a:xfrm>
            <a:off x="838200" y="842168"/>
            <a:ext cx="10515600" cy="2852737"/>
          </a:xfrm>
        </p:spPr>
        <p:txBody>
          <a:bodyPr/>
          <a:lstStyle/>
          <a:p>
            <a:r>
              <a:rPr lang="en-AU" altLang="en-US" dirty="0">
                <a:solidFill>
                  <a:schemeClr val="tx2"/>
                </a:solidFill>
                <a:latin typeface="Calibri" pitchFamily="34" charset="0"/>
              </a:rPr>
              <a:t>Historical </a:t>
            </a:r>
            <a:r>
              <a:rPr lang="tr-TR" altLang="en-US" dirty="0">
                <a:solidFill>
                  <a:schemeClr val="tx2"/>
                </a:solidFill>
                <a:latin typeface="Calibri" pitchFamily="34" charset="0"/>
              </a:rPr>
              <a:t>Origins of OR</a:t>
            </a:r>
            <a:endParaRPr lang="en-US" dirty="0"/>
          </a:p>
        </p:txBody>
      </p:sp>
      <p:sp>
        <p:nvSpPr>
          <p:cNvPr id="3" name="Text Placeholder 2">
            <a:extLst>
              <a:ext uri="{FF2B5EF4-FFF2-40B4-BE49-F238E27FC236}">
                <a16:creationId xmlns:a16="http://schemas.microsoft.com/office/drawing/2014/main" id="{DA2372D1-0CE1-4A50-94B0-80EC1CE67A6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7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824136"/>
          </a:xfrm>
        </p:spPr>
        <p:txBody>
          <a:bodyPr/>
          <a:lstStyle/>
          <a:p>
            <a:r>
              <a:rPr lang="tr-TR" dirty="0" err="1"/>
              <a:t>Historical</a:t>
            </a:r>
            <a:r>
              <a:rPr lang="tr-TR" dirty="0"/>
              <a:t> </a:t>
            </a:r>
            <a:r>
              <a:rPr lang="tr-TR" dirty="0" err="1"/>
              <a:t>origins</a:t>
            </a:r>
            <a:r>
              <a:rPr lang="tr-TR" dirty="0"/>
              <a:t> of OR</a:t>
            </a:r>
            <a:endParaRPr lang="en-US" dirty="0"/>
          </a:p>
        </p:txBody>
      </p:sp>
      <p:sp>
        <p:nvSpPr>
          <p:cNvPr id="3" name="Content Placeholder 2"/>
          <p:cNvSpPr>
            <a:spLocks noGrp="1"/>
          </p:cNvSpPr>
          <p:nvPr>
            <p:ph idx="1"/>
          </p:nvPr>
        </p:nvSpPr>
        <p:spPr>
          <a:xfrm>
            <a:off x="1775520" y="1556792"/>
            <a:ext cx="7391400" cy="4680520"/>
          </a:xfrm>
        </p:spPr>
        <p:txBody>
          <a:bodyPr/>
          <a:lstStyle/>
          <a:p>
            <a:pPr marL="457200" indent="-457200">
              <a:buFont typeface="Wingdings" panose="05000000000000000000" pitchFamily="2" charset="2"/>
              <a:buChar char="q"/>
            </a:pPr>
            <a:r>
              <a:rPr lang="tr-TR" sz="2400" dirty="0"/>
              <a:t>OR </a:t>
            </a:r>
            <a:r>
              <a:rPr lang="tr-TR" sz="2400" dirty="0" err="1"/>
              <a:t>stands</a:t>
            </a:r>
            <a:r>
              <a:rPr lang="tr-TR" sz="2400" dirty="0"/>
              <a:t> </a:t>
            </a:r>
            <a:r>
              <a:rPr lang="tr-TR" sz="2400" dirty="0" err="1"/>
              <a:t>for</a:t>
            </a:r>
            <a:r>
              <a:rPr lang="tr-TR" sz="2400" dirty="0"/>
              <a:t> </a:t>
            </a:r>
            <a:r>
              <a:rPr lang="tr-TR" sz="2400" b="1" dirty="0"/>
              <a:t>O</a:t>
            </a:r>
            <a:r>
              <a:rPr lang="tr-TR" sz="2400" dirty="0"/>
              <a:t>perations </a:t>
            </a:r>
            <a:r>
              <a:rPr lang="tr-TR" sz="2400" b="1" dirty="0" err="1"/>
              <a:t>R</a:t>
            </a:r>
            <a:r>
              <a:rPr lang="tr-TR" sz="2400" dirty="0" err="1"/>
              <a:t>esearch</a:t>
            </a:r>
            <a:r>
              <a:rPr lang="tr-TR" sz="2400" dirty="0"/>
              <a:t>.</a:t>
            </a:r>
          </a:p>
          <a:p>
            <a:pPr marL="806450" lvl="1" indent="-457200">
              <a:buFont typeface="Wingdings" panose="05000000000000000000" pitchFamily="2" charset="2"/>
              <a:buChar char="q"/>
            </a:pPr>
            <a:r>
              <a:rPr lang="tr-TR" dirty="0"/>
              <a:t>&lt;Yöneylem Araştırması&gt;</a:t>
            </a:r>
          </a:p>
          <a:p>
            <a:pPr marL="806450" lvl="1" indent="-457200">
              <a:buFont typeface="Wingdings" panose="05000000000000000000" pitchFamily="2" charset="2"/>
              <a:buChar char="q"/>
            </a:pPr>
            <a:endParaRPr lang="tr-TR" dirty="0"/>
          </a:p>
          <a:p>
            <a:pPr marL="457200" indent="-457200">
              <a:buFont typeface="Wingdings" panose="05000000000000000000" pitchFamily="2" charset="2"/>
              <a:buChar char="q"/>
            </a:pPr>
            <a:r>
              <a:rPr lang="tr-TR" sz="2400" dirty="0" err="1"/>
              <a:t>The</a:t>
            </a:r>
            <a:r>
              <a:rPr lang="tr-TR" sz="2400" dirty="0"/>
              <a:t> </a:t>
            </a:r>
            <a:r>
              <a:rPr lang="tr-TR" sz="2400" dirty="0" err="1"/>
              <a:t>terminology</a:t>
            </a:r>
            <a:r>
              <a:rPr lang="tr-TR" sz="2400" dirty="0"/>
              <a:t> is </a:t>
            </a:r>
            <a:r>
              <a:rPr lang="tr-TR" sz="2400" dirty="0" err="1"/>
              <a:t>first</a:t>
            </a:r>
            <a:r>
              <a:rPr lang="tr-TR" sz="2400" dirty="0"/>
              <a:t> </a:t>
            </a:r>
            <a:r>
              <a:rPr lang="tr-TR" sz="2400" dirty="0" err="1"/>
              <a:t>introduced</a:t>
            </a:r>
            <a:r>
              <a:rPr lang="tr-TR" sz="2400" dirty="0"/>
              <a:t> in World </a:t>
            </a:r>
            <a:r>
              <a:rPr lang="tr-TR" sz="2400" dirty="0" err="1"/>
              <a:t>War</a:t>
            </a:r>
            <a:r>
              <a:rPr lang="tr-TR" sz="2400" dirty="0"/>
              <a:t> II (1939 - 1945).</a:t>
            </a:r>
          </a:p>
          <a:p>
            <a:pPr marL="457200" indent="-457200">
              <a:buFont typeface="Wingdings" panose="05000000000000000000" pitchFamily="2" charset="2"/>
              <a:buChar char="q"/>
            </a:pPr>
            <a:endParaRPr lang="tr-TR" sz="2400" dirty="0"/>
          </a:p>
          <a:p>
            <a:pPr marL="457200" indent="-457200" algn="just">
              <a:buFont typeface="Wingdings" panose="05000000000000000000" pitchFamily="2" charset="2"/>
              <a:buChar char="q"/>
            </a:pPr>
            <a:r>
              <a:rPr lang="tr-TR" sz="2400" dirty="0"/>
              <a:t>OR </a:t>
            </a:r>
            <a:r>
              <a:rPr lang="en-US" sz="2400" dirty="0"/>
              <a:t>was defined as</a:t>
            </a:r>
            <a:r>
              <a:rPr lang="tr-TR" sz="2400" dirty="0"/>
              <a:t> ‘‘</a:t>
            </a:r>
            <a:r>
              <a:rPr lang="en-US" sz="2400" i="1" dirty="0"/>
              <a:t>a scientific method of providing executive departments with a quantitative basis for decisions regarding the operations under their control</a:t>
            </a:r>
            <a:r>
              <a:rPr lang="en-US" sz="2400" dirty="0"/>
              <a:t>.</a:t>
            </a:r>
            <a:r>
              <a:rPr lang="tr-TR" sz="2400" dirty="0"/>
              <a:t>’’</a:t>
            </a:r>
          </a:p>
          <a:p>
            <a:pPr marL="457200" indent="-457200">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25</a:t>
            </a:fld>
            <a:endParaRPr lang="en-US" altLang="en-US" dirty="0"/>
          </a:p>
        </p:txBody>
      </p:sp>
    </p:spTree>
    <p:extLst>
      <p:ext uri="{BB962C8B-B14F-4D97-AF65-F5344CB8AC3E}">
        <p14:creationId xmlns:p14="http://schemas.microsoft.com/office/powerpoint/2010/main" val="331297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824136"/>
          </a:xfrm>
        </p:spPr>
        <p:txBody>
          <a:bodyPr/>
          <a:lstStyle/>
          <a:p>
            <a:r>
              <a:rPr lang="tr-TR" dirty="0" err="1"/>
              <a:t>Historical</a:t>
            </a:r>
            <a:r>
              <a:rPr lang="tr-TR" dirty="0"/>
              <a:t> </a:t>
            </a:r>
            <a:r>
              <a:rPr lang="tr-TR" dirty="0" err="1"/>
              <a:t>origins</a:t>
            </a:r>
            <a:r>
              <a:rPr lang="tr-TR" dirty="0"/>
              <a:t> of OR</a:t>
            </a:r>
            <a:endParaRPr lang="en-US" dirty="0"/>
          </a:p>
        </p:txBody>
      </p:sp>
      <p:sp>
        <p:nvSpPr>
          <p:cNvPr id="3" name="Content Placeholder 2"/>
          <p:cNvSpPr>
            <a:spLocks noGrp="1"/>
          </p:cNvSpPr>
          <p:nvPr>
            <p:ph idx="1"/>
          </p:nvPr>
        </p:nvSpPr>
        <p:spPr>
          <a:xfrm>
            <a:off x="1775520" y="1340768"/>
            <a:ext cx="7632848" cy="5256584"/>
          </a:xfrm>
        </p:spPr>
        <p:txBody>
          <a:bodyPr/>
          <a:lstStyle/>
          <a:p>
            <a:pPr marL="0" indent="0" algn="just"/>
            <a:r>
              <a:rPr lang="tr-TR" sz="2400" b="1" dirty="0" err="1"/>
              <a:t>Quantitative</a:t>
            </a:r>
            <a:r>
              <a:rPr lang="tr-TR" sz="2400" b="1" dirty="0"/>
              <a:t> Analysis </a:t>
            </a:r>
            <a:r>
              <a:rPr lang="tr-TR" sz="2400" b="1" dirty="0" err="1"/>
              <a:t>during</a:t>
            </a:r>
            <a:r>
              <a:rPr lang="tr-TR" sz="2400" b="1" dirty="0"/>
              <a:t>  World </a:t>
            </a:r>
            <a:r>
              <a:rPr lang="tr-TR" sz="2400" b="1" dirty="0" err="1"/>
              <a:t>War</a:t>
            </a:r>
            <a:r>
              <a:rPr lang="tr-TR" sz="2400" b="1" dirty="0"/>
              <a:t> II </a:t>
            </a:r>
          </a:p>
          <a:p>
            <a:pPr marL="0" indent="0" algn="just"/>
            <a:endParaRPr lang="tr-TR" sz="2400" b="1" dirty="0"/>
          </a:p>
          <a:p>
            <a:pPr marL="0" indent="0" algn="just"/>
            <a:r>
              <a:rPr lang="tr-TR" sz="2400" b="1" dirty="0"/>
              <a:t>Ex1: </a:t>
            </a:r>
            <a:r>
              <a:rPr lang="en-US" sz="2400" dirty="0"/>
              <a:t>Tests showed that aircraft painted white were on average not spotted until they were 20% closer than those painted black. </a:t>
            </a:r>
            <a:endParaRPr lang="tr-TR" sz="2400" dirty="0"/>
          </a:p>
          <a:p>
            <a:pPr marL="0" indent="0" algn="just"/>
            <a:endParaRPr lang="tr-TR" sz="2400" dirty="0"/>
          </a:p>
          <a:p>
            <a:pPr marL="0" indent="0" algn="just"/>
            <a:r>
              <a:rPr lang="en-US" sz="2400" dirty="0"/>
              <a:t>This change indicated that 30% more submarines would be attacked and sunk for the same number of sightings.</a:t>
            </a:r>
            <a:endParaRPr lang="tr-TR" sz="2400" dirty="0"/>
          </a:p>
          <a:p>
            <a:pPr marL="0" indent="0" algn="just"/>
            <a:endParaRPr lang="tr-TR" sz="24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26</a:t>
            </a:fld>
            <a:endParaRPr lang="en-US" altLang="en-US" dirty="0"/>
          </a:p>
        </p:txBody>
      </p:sp>
    </p:spTree>
    <p:extLst>
      <p:ext uri="{BB962C8B-B14F-4D97-AF65-F5344CB8AC3E}">
        <p14:creationId xmlns:p14="http://schemas.microsoft.com/office/powerpoint/2010/main" val="134249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824136"/>
          </a:xfrm>
        </p:spPr>
        <p:txBody>
          <a:bodyPr/>
          <a:lstStyle/>
          <a:p>
            <a:r>
              <a:rPr lang="tr-TR" dirty="0" err="1"/>
              <a:t>Historical</a:t>
            </a:r>
            <a:r>
              <a:rPr lang="tr-TR" dirty="0"/>
              <a:t> </a:t>
            </a:r>
            <a:r>
              <a:rPr lang="tr-TR" dirty="0" err="1"/>
              <a:t>origins</a:t>
            </a:r>
            <a:r>
              <a:rPr lang="tr-TR" dirty="0"/>
              <a:t> of OR</a:t>
            </a:r>
            <a:endParaRPr lang="en-US" dirty="0"/>
          </a:p>
        </p:txBody>
      </p:sp>
      <p:sp>
        <p:nvSpPr>
          <p:cNvPr id="3" name="Content Placeholder 2"/>
          <p:cNvSpPr>
            <a:spLocks noGrp="1"/>
          </p:cNvSpPr>
          <p:nvPr>
            <p:ph idx="1"/>
          </p:nvPr>
        </p:nvSpPr>
        <p:spPr>
          <a:xfrm>
            <a:off x="1775520" y="1340768"/>
            <a:ext cx="7632848" cy="5256584"/>
          </a:xfrm>
        </p:spPr>
        <p:txBody>
          <a:bodyPr/>
          <a:lstStyle/>
          <a:p>
            <a:pPr marL="0" indent="0" algn="just"/>
            <a:r>
              <a:rPr lang="tr-TR" sz="2400" b="1" dirty="0" err="1"/>
              <a:t>Quantitative</a:t>
            </a:r>
            <a:r>
              <a:rPr lang="tr-TR" sz="2400" b="1" dirty="0"/>
              <a:t> Analysis </a:t>
            </a:r>
            <a:r>
              <a:rPr lang="tr-TR" sz="2400" b="1" dirty="0" err="1"/>
              <a:t>during</a:t>
            </a:r>
            <a:r>
              <a:rPr lang="tr-TR" sz="2400" b="1" dirty="0"/>
              <a:t> World </a:t>
            </a:r>
            <a:r>
              <a:rPr lang="tr-TR" sz="2400" b="1" dirty="0" err="1"/>
              <a:t>War</a:t>
            </a:r>
            <a:r>
              <a:rPr lang="tr-TR" sz="2400" b="1" dirty="0"/>
              <a:t> II </a:t>
            </a:r>
          </a:p>
          <a:p>
            <a:pPr marL="0" indent="0" algn="just"/>
            <a:endParaRPr lang="tr-TR" sz="2400" b="1" dirty="0"/>
          </a:p>
          <a:p>
            <a:pPr marL="0" indent="0" algn="just"/>
            <a:r>
              <a:rPr lang="tr-TR" sz="2400" b="1" dirty="0"/>
              <a:t>Ex2: </a:t>
            </a:r>
            <a:r>
              <a:rPr lang="en-US" sz="2400" dirty="0"/>
              <a:t>Other work indicated that on average if the trigger depth of aerial-delivered</a:t>
            </a:r>
            <a:r>
              <a:rPr lang="tr-TR" sz="2400" dirty="0"/>
              <a:t> </a:t>
            </a:r>
            <a:r>
              <a:rPr lang="tr-TR" sz="2400" dirty="0" err="1"/>
              <a:t>bombs</a:t>
            </a:r>
            <a:r>
              <a:rPr lang="tr-TR" sz="2400" dirty="0"/>
              <a:t> </a:t>
            </a:r>
            <a:r>
              <a:rPr lang="en-US" sz="2400" dirty="0"/>
              <a:t>were changed from 100 feet to 25 feet, the </a:t>
            </a:r>
            <a:r>
              <a:rPr lang="tr-TR" sz="2400" dirty="0" err="1"/>
              <a:t>chance</a:t>
            </a:r>
            <a:r>
              <a:rPr lang="tr-TR" sz="2400" dirty="0"/>
              <a:t> of </a:t>
            </a:r>
            <a:r>
              <a:rPr lang="tr-TR" sz="2400" dirty="0" err="1"/>
              <a:t>being</a:t>
            </a:r>
            <a:r>
              <a:rPr lang="tr-TR" sz="2400" dirty="0"/>
              <a:t> hit </a:t>
            </a:r>
            <a:r>
              <a:rPr lang="en-US" sz="2400" dirty="0"/>
              <a:t>would go up.</a:t>
            </a:r>
            <a:r>
              <a:rPr lang="tr-TR" sz="2400" dirty="0"/>
              <a:t> </a:t>
            </a:r>
          </a:p>
          <a:p>
            <a:pPr marL="0" indent="0" algn="just"/>
            <a:endParaRPr lang="tr-TR" sz="2400" dirty="0"/>
          </a:p>
          <a:p>
            <a:pPr marL="0" indent="0" algn="just"/>
            <a:r>
              <a:rPr lang="en-US" sz="2400" dirty="0"/>
              <a:t>Before the change of settings from 100 feet to 25 feet, 1% of submerged U-boats were sunk and 14% damaged. After the change, 11% sunk and 15% damaged</a:t>
            </a:r>
            <a:endParaRPr lang="tr-TR" sz="2400" dirty="0"/>
          </a:p>
          <a:p>
            <a:pPr marL="0" indent="0" algn="just"/>
            <a:endParaRPr lang="tr-TR" sz="24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27</a:t>
            </a:fld>
            <a:endParaRPr lang="en-US" altLang="en-US" dirty="0"/>
          </a:p>
        </p:txBody>
      </p:sp>
    </p:spTree>
    <p:extLst>
      <p:ext uri="{BB962C8B-B14F-4D97-AF65-F5344CB8AC3E}">
        <p14:creationId xmlns:p14="http://schemas.microsoft.com/office/powerpoint/2010/main" val="130605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7696200" cy="896144"/>
          </a:xfrm>
        </p:spPr>
        <p:txBody>
          <a:bodyPr/>
          <a:lstStyle/>
          <a:p>
            <a:r>
              <a:rPr lang="tr-TR" dirty="0" err="1"/>
              <a:t>Historical</a:t>
            </a:r>
            <a:r>
              <a:rPr lang="tr-TR" dirty="0"/>
              <a:t> </a:t>
            </a:r>
            <a:r>
              <a:rPr lang="tr-TR" dirty="0" err="1"/>
              <a:t>origins</a:t>
            </a:r>
            <a:r>
              <a:rPr lang="tr-TR" dirty="0"/>
              <a:t> of OR</a:t>
            </a:r>
            <a:endParaRPr lang="en-US" dirty="0"/>
          </a:p>
        </p:txBody>
      </p:sp>
      <p:sp>
        <p:nvSpPr>
          <p:cNvPr id="3" name="Content Placeholder 2"/>
          <p:cNvSpPr>
            <a:spLocks noGrp="1"/>
          </p:cNvSpPr>
          <p:nvPr>
            <p:ph idx="1"/>
          </p:nvPr>
        </p:nvSpPr>
        <p:spPr>
          <a:xfrm>
            <a:off x="1775520" y="1484785"/>
            <a:ext cx="7391400" cy="4411663"/>
          </a:xfrm>
        </p:spPr>
        <p:txBody>
          <a:bodyPr/>
          <a:lstStyle/>
          <a:p>
            <a:pPr marL="0" indent="0">
              <a:buNone/>
            </a:pPr>
            <a:r>
              <a:rPr lang="tr-TR" b="1" dirty="0" err="1"/>
              <a:t>After</a:t>
            </a:r>
            <a:r>
              <a:rPr lang="tr-TR" b="1" dirty="0"/>
              <a:t> World </a:t>
            </a:r>
            <a:r>
              <a:rPr lang="tr-TR" b="1" dirty="0" err="1"/>
              <a:t>War</a:t>
            </a:r>
            <a:r>
              <a:rPr lang="tr-TR" b="1" dirty="0"/>
              <a:t> II</a:t>
            </a:r>
          </a:p>
          <a:p>
            <a:endParaRPr lang="tr-TR" b="1" dirty="0"/>
          </a:p>
          <a:p>
            <a:pPr marL="0" indent="0" algn="just">
              <a:buNone/>
            </a:pPr>
            <a:r>
              <a:rPr lang="tr-TR" dirty="0"/>
              <a:t>OR </a:t>
            </a:r>
            <a:r>
              <a:rPr lang="en-US" dirty="0"/>
              <a:t>was no longer limited to</a:t>
            </a:r>
            <a:r>
              <a:rPr lang="tr-TR" dirty="0"/>
              <a:t> </a:t>
            </a:r>
            <a:r>
              <a:rPr lang="en-US" dirty="0"/>
              <a:t>only operational, but was extended to </a:t>
            </a:r>
            <a:r>
              <a:rPr lang="tr-TR" dirty="0" err="1"/>
              <a:t>fields</a:t>
            </a:r>
            <a:r>
              <a:rPr lang="tr-TR" dirty="0"/>
              <a:t> </a:t>
            </a:r>
            <a:r>
              <a:rPr lang="tr-TR" dirty="0" err="1"/>
              <a:t>such</a:t>
            </a:r>
            <a:r>
              <a:rPr lang="tr-TR" dirty="0"/>
              <a:t> as </a:t>
            </a:r>
            <a:r>
              <a:rPr lang="tr-TR" dirty="0" err="1"/>
              <a:t>manufacturing</a:t>
            </a:r>
            <a:r>
              <a:rPr lang="tr-TR" dirty="0"/>
              <a:t>,</a:t>
            </a:r>
            <a:r>
              <a:rPr lang="en-US" dirty="0"/>
              <a:t> training, </a:t>
            </a:r>
            <a:r>
              <a:rPr lang="tr-TR" dirty="0" err="1"/>
              <a:t>and</a:t>
            </a:r>
            <a:r>
              <a:rPr lang="tr-TR" dirty="0"/>
              <a:t> </a:t>
            </a:r>
            <a:r>
              <a:rPr lang="tr-TR" dirty="0" err="1"/>
              <a:t>logistics</a:t>
            </a:r>
            <a:r>
              <a:rPr lang="en-US" dirty="0"/>
              <a:t>. </a:t>
            </a:r>
            <a:endParaRPr lang="tr-TR" dirty="0"/>
          </a:p>
          <a:p>
            <a:pPr marL="0" indent="0" algn="just">
              <a:buNone/>
            </a:pPr>
            <a:r>
              <a:rPr lang="tr-TR" dirty="0"/>
              <a:t>+</a:t>
            </a:r>
          </a:p>
          <a:p>
            <a:pPr marL="0" indent="0" algn="just">
              <a:buNone/>
            </a:pPr>
            <a:r>
              <a:rPr lang="tr-TR" dirty="0"/>
              <a:t>It was not bound to military scientists, and also applied to the civilian sector.</a:t>
            </a:r>
          </a:p>
          <a:p>
            <a:pPr marL="0" indent="0" algn="just"/>
            <a:endParaRPr lang="en-US" b="1"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28</a:t>
            </a:fld>
            <a:endParaRPr lang="en-US" altLang="en-US" dirty="0"/>
          </a:p>
        </p:txBody>
      </p:sp>
    </p:spTree>
    <p:extLst>
      <p:ext uri="{BB962C8B-B14F-4D97-AF65-F5344CB8AC3E}">
        <p14:creationId xmlns:p14="http://schemas.microsoft.com/office/powerpoint/2010/main" val="149496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OR</a:t>
            </a:r>
            <a:endParaRPr lang="en-US" dirty="0"/>
          </a:p>
        </p:txBody>
      </p:sp>
      <p:sp>
        <p:nvSpPr>
          <p:cNvPr id="3" name="Content Placeholder 2"/>
          <p:cNvSpPr>
            <a:spLocks noGrp="1"/>
          </p:cNvSpPr>
          <p:nvPr>
            <p:ph idx="1"/>
          </p:nvPr>
        </p:nvSpPr>
        <p:spPr>
          <a:xfrm>
            <a:off x="1847528" y="1628800"/>
            <a:ext cx="7391400" cy="4608512"/>
          </a:xfrm>
          <a:ln w="25400">
            <a:solidFill>
              <a:schemeClr val="tx2"/>
            </a:solidFill>
          </a:ln>
        </p:spPr>
        <p:txBody>
          <a:bodyPr/>
          <a:lstStyle/>
          <a:p>
            <a:pPr marL="457200" indent="-457200" algn="just">
              <a:buFont typeface="Wingdings" panose="05000000000000000000" pitchFamily="2" charset="2"/>
              <a:buChar char="q"/>
            </a:pPr>
            <a:r>
              <a:rPr lang="tr-TR" sz="2400" b="1" dirty="0"/>
              <a:t>OR</a:t>
            </a:r>
            <a:r>
              <a:rPr lang="tr-TR" sz="2400" dirty="0"/>
              <a:t> is a </a:t>
            </a:r>
            <a:r>
              <a:rPr lang="tr-TR" sz="2400" dirty="0" err="1"/>
              <a:t>collection</a:t>
            </a:r>
            <a:r>
              <a:rPr lang="tr-TR" sz="2400" dirty="0"/>
              <a:t> of </a:t>
            </a:r>
            <a:r>
              <a:rPr lang="tr-TR" sz="2400" b="1" dirty="0" err="1"/>
              <a:t>analytical</a:t>
            </a:r>
            <a:r>
              <a:rPr lang="tr-TR" sz="2400" b="1" dirty="0"/>
              <a:t> </a:t>
            </a:r>
            <a:r>
              <a:rPr lang="tr-TR" sz="2400" b="1" dirty="0" err="1"/>
              <a:t>methods</a:t>
            </a:r>
            <a:r>
              <a:rPr lang="tr-TR" sz="2400" dirty="0"/>
              <a:t> </a:t>
            </a:r>
            <a:r>
              <a:rPr lang="tr-TR" sz="2400" dirty="0" err="1"/>
              <a:t>and</a:t>
            </a:r>
            <a:r>
              <a:rPr lang="tr-TR" sz="2400" dirty="0"/>
              <a:t> </a:t>
            </a:r>
            <a:r>
              <a:rPr lang="tr-TR" sz="2400" b="1" dirty="0" err="1"/>
              <a:t>tools</a:t>
            </a:r>
            <a:r>
              <a:rPr lang="tr-TR" sz="2400" dirty="0"/>
              <a:t> </a:t>
            </a:r>
            <a:r>
              <a:rPr lang="tr-TR" sz="2400" dirty="0" err="1"/>
              <a:t>that</a:t>
            </a:r>
            <a:r>
              <a:rPr lang="tr-TR" sz="2400" dirty="0"/>
              <a:t> </a:t>
            </a:r>
            <a:r>
              <a:rPr lang="tr-TR" sz="2400" b="1" dirty="0"/>
              <a:t>IE</a:t>
            </a:r>
            <a:r>
              <a:rPr lang="tr-TR" sz="2400" dirty="0"/>
              <a:t> </a:t>
            </a:r>
            <a:r>
              <a:rPr lang="tr-TR" sz="2400" dirty="0" err="1"/>
              <a:t>uses</a:t>
            </a:r>
            <a:r>
              <a:rPr lang="tr-TR" sz="2400" dirty="0"/>
              <a:t> </a:t>
            </a:r>
            <a:r>
              <a:rPr lang="tr-TR" sz="2400" dirty="0" err="1"/>
              <a:t>to</a:t>
            </a:r>
            <a:r>
              <a:rPr lang="tr-TR" sz="2400" dirty="0"/>
              <a:t> </a:t>
            </a:r>
            <a:r>
              <a:rPr lang="tr-TR" sz="2400" b="1" dirty="0" err="1">
                <a:solidFill>
                  <a:schemeClr val="tx2"/>
                </a:solidFill>
              </a:rPr>
              <a:t>make</a:t>
            </a:r>
            <a:r>
              <a:rPr lang="tr-TR" sz="2400" b="1" dirty="0">
                <a:solidFill>
                  <a:schemeClr val="tx2"/>
                </a:solidFill>
              </a:rPr>
              <a:t> </a:t>
            </a:r>
            <a:r>
              <a:rPr lang="tr-TR" sz="2400" b="1" dirty="0" err="1">
                <a:solidFill>
                  <a:schemeClr val="tx2"/>
                </a:solidFill>
              </a:rPr>
              <a:t>better</a:t>
            </a:r>
            <a:r>
              <a:rPr lang="tr-TR" sz="2400" b="1" dirty="0">
                <a:solidFill>
                  <a:schemeClr val="tx2"/>
                </a:solidFill>
              </a:rPr>
              <a:t> </a:t>
            </a:r>
            <a:r>
              <a:rPr lang="tr-TR" sz="2400" b="1" dirty="0" err="1">
                <a:solidFill>
                  <a:schemeClr val="tx2"/>
                </a:solidFill>
              </a:rPr>
              <a:t>decisions</a:t>
            </a:r>
            <a:r>
              <a:rPr lang="tr-TR" sz="2400" b="1" dirty="0"/>
              <a:t> </a:t>
            </a:r>
            <a:r>
              <a:rPr lang="tr-TR" sz="2400" dirty="0" err="1"/>
              <a:t>to</a:t>
            </a:r>
            <a:r>
              <a:rPr lang="tr-TR" sz="2400" dirty="0"/>
              <a:t> be </a:t>
            </a:r>
            <a:r>
              <a:rPr lang="tr-TR" sz="2400" dirty="0" err="1"/>
              <a:t>used</a:t>
            </a:r>
            <a:r>
              <a:rPr lang="tr-TR" sz="2400" dirty="0"/>
              <a:t> in </a:t>
            </a:r>
            <a:r>
              <a:rPr lang="tr-TR" sz="2400" dirty="0" err="1"/>
              <a:t>real</a:t>
            </a:r>
            <a:r>
              <a:rPr lang="tr-TR" sz="2400" dirty="0"/>
              <a:t>-life </a:t>
            </a:r>
            <a:r>
              <a:rPr lang="tr-TR" sz="2400" b="1" dirty="0" err="1">
                <a:solidFill>
                  <a:schemeClr val="tx2"/>
                </a:solidFill>
              </a:rPr>
              <a:t>systems</a:t>
            </a:r>
            <a:r>
              <a:rPr lang="tr-TR" sz="2400" dirty="0">
                <a:solidFill>
                  <a:schemeClr val="tx2"/>
                </a:solidFill>
              </a:rPr>
              <a:t> </a:t>
            </a:r>
            <a:r>
              <a:rPr lang="tr-TR" sz="2400" dirty="0" err="1"/>
              <a:t>and</a:t>
            </a:r>
            <a:r>
              <a:rPr lang="tr-TR" sz="2400" dirty="0"/>
              <a:t> </a:t>
            </a:r>
            <a:r>
              <a:rPr lang="tr-TR" sz="2400" b="1" dirty="0" err="1">
                <a:solidFill>
                  <a:schemeClr val="tx2"/>
                </a:solidFill>
              </a:rPr>
              <a:t>processes</a:t>
            </a:r>
            <a:r>
              <a:rPr lang="tr-TR" sz="2400" dirty="0">
                <a:solidFill>
                  <a:schemeClr val="tx2"/>
                </a:solidFill>
              </a:rPr>
              <a:t> </a:t>
            </a:r>
            <a:r>
              <a:rPr lang="tr-TR" sz="2400" dirty="0" err="1"/>
              <a:t>or</a:t>
            </a:r>
            <a:r>
              <a:rPr lang="tr-TR" sz="2400" dirty="0"/>
              <a:t> in </a:t>
            </a:r>
            <a:r>
              <a:rPr lang="tr-TR" sz="2400" b="1" dirty="0" err="1">
                <a:solidFill>
                  <a:schemeClr val="tx2"/>
                </a:solidFill>
              </a:rPr>
              <a:t>theory</a:t>
            </a:r>
            <a:r>
              <a:rPr lang="tr-TR" sz="2400" dirty="0"/>
              <a:t>.</a:t>
            </a:r>
          </a:p>
          <a:p>
            <a:pPr marL="457200" indent="-457200" algn="just">
              <a:buFont typeface="Wingdings" panose="05000000000000000000" pitchFamily="2" charset="2"/>
              <a:buChar char="q"/>
            </a:pPr>
            <a:endParaRPr lang="tr-TR" sz="2400" dirty="0"/>
          </a:p>
          <a:p>
            <a:pPr marL="457200" indent="-457200" algn="just">
              <a:buFont typeface="Wingdings" panose="05000000000000000000" pitchFamily="2" charset="2"/>
              <a:buChar char="q"/>
            </a:pPr>
            <a:r>
              <a:rPr lang="tr-TR" sz="2400" dirty="0" err="1"/>
              <a:t>In</a:t>
            </a:r>
            <a:r>
              <a:rPr lang="tr-TR" sz="2400" dirty="0"/>
              <a:t> </a:t>
            </a:r>
            <a:r>
              <a:rPr lang="tr-TR" sz="2400" dirty="0" err="1"/>
              <a:t>other</a:t>
            </a:r>
            <a:r>
              <a:rPr lang="tr-TR" sz="2400" dirty="0"/>
              <a:t> </a:t>
            </a:r>
            <a:r>
              <a:rPr lang="tr-TR" sz="2400" dirty="0" err="1"/>
              <a:t>words</a:t>
            </a:r>
            <a:r>
              <a:rPr lang="tr-TR" sz="2400" dirty="0"/>
              <a:t>                 IE = OR  </a:t>
            </a:r>
            <a:endParaRPr lang="en-US" sz="24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29</a:t>
            </a:fld>
            <a:endParaRPr lang="en-US" altLang="en-US" dirty="0"/>
          </a:p>
        </p:txBody>
      </p:sp>
      <p:sp>
        <p:nvSpPr>
          <p:cNvPr id="6" name="Right Arrow 5"/>
          <p:cNvSpPr/>
          <p:nvPr/>
        </p:nvSpPr>
        <p:spPr bwMode="auto">
          <a:xfrm>
            <a:off x="4259796" y="3248980"/>
            <a:ext cx="1080120" cy="360040"/>
          </a:xfrm>
          <a:prstGeom prst="rightArrow">
            <a:avLst/>
          </a:prstGeom>
          <a:solidFill>
            <a:schemeClr val="tx2"/>
          </a:solidFill>
          <a:ln>
            <a:noFill/>
          </a:ln>
          <a:effectLst/>
        </p:spPr>
        <p:txBody>
          <a:bodyPr vert="horz" wrap="square" lIns="91440" tIns="45720" rIns="91440" bIns="45720" numCol="1" rtlCol="0" anchor="t" anchorCtr="0" compatLnSpc="1">
            <a:prstTxWarp prst="textNoShape">
              <a:avLst/>
            </a:prstTxWarp>
          </a:bodyPr>
          <a:lstStyle/>
          <a:p>
            <a:pPr marL="692150" indent="-347663" fontAlgn="base">
              <a:spcBef>
                <a:spcPct val="20000"/>
              </a:spcBef>
              <a:spcAft>
                <a:spcPct val="0"/>
              </a:spcAft>
              <a:buClr>
                <a:schemeClr val="accent2"/>
              </a:buClr>
              <a:buSzPct val="70000"/>
              <a:buFont typeface="Wingdings" pitchFamily="2" charset="2"/>
              <a:buChar char="l"/>
            </a:pPr>
            <a:endParaRPr lang="en-US" sz="2600">
              <a:solidFill>
                <a:srgbClr val="FF0000"/>
              </a:solidFill>
              <a:latin typeface="Arial" charset="0"/>
            </a:endParaRPr>
          </a:p>
        </p:txBody>
      </p:sp>
      <p:graphicFrame>
        <p:nvGraphicFramePr>
          <p:cNvPr id="9" name="Diagram 8"/>
          <p:cNvGraphicFramePr/>
          <p:nvPr/>
        </p:nvGraphicFramePr>
        <p:xfrm>
          <a:off x="1919536" y="4725144"/>
          <a:ext cx="6840760" cy="147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183912" y="506730"/>
            <a:ext cx="2252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US" altLang="en-US" sz="3200" dirty="0">
                <a:latin typeface="Calibri" pitchFamily="34" charset="0"/>
              </a:rPr>
              <a:t>History of IE</a:t>
            </a:r>
            <a:endParaRPr lang="en-US" altLang="en-US" sz="3200" dirty="0">
              <a:solidFill>
                <a:schemeClr val="tx2"/>
              </a:solidFill>
              <a:latin typeface="Calibri" pitchFamily="34" charset="0"/>
            </a:endParaRPr>
          </a:p>
        </p:txBody>
      </p:sp>
      <p:sp>
        <p:nvSpPr>
          <p:cNvPr id="19459" name="Rectangle 3"/>
          <p:cNvSpPr>
            <a:spLocks noChangeArrowheads="1"/>
          </p:cNvSpPr>
          <p:nvPr/>
        </p:nvSpPr>
        <p:spPr bwMode="auto">
          <a:xfrm>
            <a:off x="1964254" y="1503661"/>
            <a:ext cx="5233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AU" altLang="en-US" sz="2400" dirty="0"/>
              <a:t>17</a:t>
            </a:r>
            <a:r>
              <a:rPr lang="tr-TR" altLang="en-US" sz="2400" dirty="0"/>
              <a:t>60</a:t>
            </a:r>
            <a:r>
              <a:rPr lang="en-AU" altLang="en-US" sz="2400" dirty="0"/>
              <a:t>-1800’s: Industrial Revolution</a:t>
            </a:r>
            <a:r>
              <a:rPr lang="en-US" altLang="en-US" sz="2400" dirty="0"/>
              <a:t> </a:t>
            </a:r>
          </a:p>
        </p:txBody>
      </p:sp>
      <p:sp>
        <p:nvSpPr>
          <p:cNvPr id="194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6E52DD89-51E7-4864-862D-8C8DF51E8150}" type="slidenum">
              <a:rPr lang="en-US" altLang="en-US" smtClean="0">
                <a:solidFill>
                  <a:srgbClr val="42424F"/>
                </a:solidFill>
              </a:rPr>
              <a:pPr eaLnBrk="1" hangingPunct="1"/>
              <a:t>3</a:t>
            </a:fld>
            <a:endParaRPr lang="en-US" altLang="en-US">
              <a:solidFill>
                <a:srgbClr val="42424F"/>
              </a:solidFill>
            </a:endParaRPr>
          </a:p>
        </p:txBody>
      </p:sp>
      <p:sp>
        <p:nvSpPr>
          <p:cNvPr id="4" name="Rectangle 3"/>
          <p:cNvSpPr/>
          <p:nvPr/>
        </p:nvSpPr>
        <p:spPr>
          <a:xfrm>
            <a:off x="1775520" y="2204864"/>
            <a:ext cx="8352928" cy="3416320"/>
          </a:xfrm>
          <a:prstGeom prst="rect">
            <a:avLst/>
          </a:prstGeom>
        </p:spPr>
        <p:txBody>
          <a:bodyPr wrap="square">
            <a:spAutoFit/>
          </a:bodyPr>
          <a:lstStyle/>
          <a:p>
            <a:pPr marL="342900" indent="-342900" algn="just">
              <a:buFont typeface="Wingdings" panose="05000000000000000000" pitchFamily="2" charset="2"/>
              <a:buChar char="q"/>
            </a:pPr>
            <a:r>
              <a:rPr lang="en-US" sz="2400" dirty="0"/>
              <a:t>The Industrial Revolution was the transition to new manufacturing processes in the period from about 1760 to sometime between 1820 and 1840. </a:t>
            </a:r>
            <a:endParaRPr lang="tr-TR" sz="2400" dirty="0"/>
          </a:p>
          <a:p>
            <a:pPr marL="342900" indent="-342900" algn="just">
              <a:buFont typeface="Wingdings" panose="05000000000000000000" pitchFamily="2" charset="2"/>
              <a:buChar char="q"/>
            </a:pPr>
            <a:r>
              <a:rPr lang="en-US" sz="2400" dirty="0"/>
              <a:t>This transition included going from hand production methods to machines, new </a:t>
            </a:r>
            <a:r>
              <a:rPr lang="en-US" sz="2400" dirty="0">
                <a:solidFill>
                  <a:schemeClr val="tx2"/>
                </a:solidFill>
              </a:rPr>
              <a:t>chemical manufacturing </a:t>
            </a:r>
            <a:r>
              <a:rPr lang="en-US" sz="2400" dirty="0"/>
              <a:t>and </a:t>
            </a:r>
            <a:r>
              <a:rPr lang="en-US" sz="2400" dirty="0">
                <a:solidFill>
                  <a:schemeClr val="tx2"/>
                </a:solidFill>
              </a:rPr>
              <a:t>iron production processes</a:t>
            </a:r>
            <a:r>
              <a:rPr lang="en-US" sz="2400" dirty="0"/>
              <a:t>, improved efficiency of </a:t>
            </a:r>
            <a:r>
              <a:rPr lang="en-US" sz="2400" dirty="0">
                <a:solidFill>
                  <a:schemeClr val="tx2"/>
                </a:solidFill>
              </a:rPr>
              <a:t>water power</a:t>
            </a:r>
            <a:r>
              <a:rPr lang="en-US" sz="2400" dirty="0"/>
              <a:t>, the increasing use of </a:t>
            </a:r>
            <a:r>
              <a:rPr lang="en-US" sz="2400" dirty="0">
                <a:solidFill>
                  <a:schemeClr val="tx2"/>
                </a:solidFill>
              </a:rPr>
              <a:t>steam power</a:t>
            </a:r>
            <a:r>
              <a:rPr lang="en-US" sz="2400" dirty="0"/>
              <a:t>, and the development of </a:t>
            </a:r>
            <a:r>
              <a:rPr lang="en-US" sz="2400" dirty="0">
                <a:solidFill>
                  <a:schemeClr val="tx2"/>
                </a:solidFill>
              </a:rPr>
              <a:t>machine tools</a:t>
            </a:r>
            <a:r>
              <a:rPr lang="en-US" sz="2400" dirty="0"/>
              <a:t>. </a:t>
            </a:r>
            <a:endParaRPr lang="tr-TR" sz="2400" dirty="0"/>
          </a:p>
          <a:p>
            <a:pPr marL="342900" indent="-342900" algn="just">
              <a:buFont typeface="Wingdings" panose="05000000000000000000" pitchFamily="2" charset="2"/>
              <a:buChar char="q"/>
            </a:pPr>
            <a:r>
              <a:rPr lang="en-US" sz="2400" dirty="0"/>
              <a:t>It also included the change from wood and other bio-fuels to </a:t>
            </a:r>
            <a:r>
              <a:rPr lang="en-US" sz="2400" dirty="0">
                <a:solidFill>
                  <a:schemeClr val="tx2"/>
                </a:solidFill>
              </a:rPr>
              <a:t>coal</a:t>
            </a:r>
            <a:r>
              <a:rPr lang="tr-TR" sz="2400" dirty="0">
                <a:solidFill>
                  <a:schemeClr val="tx2"/>
                </a:solidFill>
              </a:rPr>
              <a:t> </a:t>
            </a:r>
            <a:r>
              <a:rPr lang="en-US" sz="2400" dirty="0"/>
              <a:t>and</a:t>
            </a:r>
            <a:r>
              <a:rPr lang="tr-TR" sz="2400" dirty="0"/>
              <a:t> </a:t>
            </a:r>
            <a:r>
              <a:rPr lang="en-US" sz="2400" dirty="0">
                <a:solidFill>
                  <a:schemeClr val="tx2"/>
                </a:solidFill>
              </a:rPr>
              <a:t>petroleum</a:t>
            </a:r>
            <a:r>
              <a:rPr lang="en-US" sz="2400" dirty="0"/>
              <a:t>. </a:t>
            </a:r>
            <a:endParaRPr lang="tr-TR" sz="2400" dirty="0"/>
          </a:p>
        </p:txBody>
      </p:sp>
    </p:spTree>
    <p:extLst>
      <p:ext uri="{BB962C8B-B14F-4D97-AF65-F5344CB8AC3E}">
        <p14:creationId xmlns:p14="http://schemas.microsoft.com/office/powerpoint/2010/main" val="144389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6632"/>
            <a:ext cx="7696200" cy="1295400"/>
          </a:xfrm>
        </p:spPr>
        <p:txBody>
          <a:bodyPr/>
          <a:lstStyle/>
          <a:p>
            <a:r>
              <a:rPr lang="tr-TR" dirty="0"/>
              <a:t>Operations </a:t>
            </a:r>
            <a:r>
              <a:rPr lang="tr-TR" dirty="0" err="1"/>
              <a:t>Research</a:t>
            </a:r>
            <a:r>
              <a:rPr lang="tr-TR" dirty="0"/>
              <a:t> (OR)</a:t>
            </a:r>
            <a:endParaRPr lang="en-US" dirty="0"/>
          </a:p>
        </p:txBody>
      </p:sp>
      <p:sp>
        <p:nvSpPr>
          <p:cNvPr id="3" name="Content Placeholder 2"/>
          <p:cNvSpPr>
            <a:spLocks noGrp="1"/>
          </p:cNvSpPr>
          <p:nvPr>
            <p:ph idx="1"/>
          </p:nvPr>
        </p:nvSpPr>
        <p:spPr>
          <a:xfrm>
            <a:off x="1775520" y="1556793"/>
            <a:ext cx="7391400" cy="4411663"/>
          </a:xfrm>
          <a:ln w="25400">
            <a:solidFill>
              <a:schemeClr val="accent2"/>
            </a:solidFill>
          </a:ln>
        </p:spPr>
        <p:txBody>
          <a:bodyPr>
            <a:normAutofit/>
          </a:bodyPr>
          <a:lstStyle/>
          <a:p>
            <a:pPr marL="457200" indent="-457200" algn="just">
              <a:buFont typeface="Wingdings" panose="05000000000000000000" pitchFamily="2" charset="2"/>
              <a:buChar char="q"/>
            </a:pPr>
            <a:r>
              <a:rPr lang="en-US" sz="2000" b="1" dirty="0"/>
              <a:t>Operations Research</a:t>
            </a:r>
            <a:r>
              <a:rPr lang="tr-TR" sz="2000" b="1" dirty="0"/>
              <a:t> </a:t>
            </a:r>
            <a:r>
              <a:rPr lang="en-US" sz="2000" dirty="0"/>
              <a:t>or </a:t>
            </a:r>
            <a:r>
              <a:rPr lang="en-US" sz="2000" b="1" dirty="0"/>
              <a:t>operational research</a:t>
            </a:r>
            <a:r>
              <a:rPr lang="tr-TR" sz="2000" dirty="0"/>
              <a:t> </a:t>
            </a:r>
            <a:r>
              <a:rPr lang="en-US" sz="2000" dirty="0"/>
              <a:t>is a discipline that deals with the application of </a:t>
            </a:r>
            <a:r>
              <a:rPr lang="en-US" sz="2000" b="1" dirty="0">
                <a:solidFill>
                  <a:schemeClr val="tx2"/>
                </a:solidFill>
              </a:rPr>
              <a:t>advanced analytical methods</a:t>
            </a:r>
            <a:r>
              <a:rPr lang="en-US" sz="2000" dirty="0"/>
              <a:t> to help </a:t>
            </a:r>
            <a:r>
              <a:rPr lang="en-US" sz="2000" b="1" dirty="0" err="1">
                <a:solidFill>
                  <a:schemeClr val="tx2"/>
                </a:solidFill>
              </a:rPr>
              <a:t>mak</a:t>
            </a:r>
            <a:r>
              <a:rPr lang="tr-TR" sz="2000" b="1" dirty="0" err="1">
                <a:solidFill>
                  <a:schemeClr val="tx2"/>
                </a:solidFill>
              </a:rPr>
              <a:t>ing</a:t>
            </a:r>
            <a:r>
              <a:rPr lang="en-US" sz="2000" b="1" dirty="0">
                <a:solidFill>
                  <a:schemeClr val="tx2"/>
                </a:solidFill>
              </a:rPr>
              <a:t> better decisions</a:t>
            </a:r>
            <a:r>
              <a:rPr lang="en-US" sz="2000" dirty="0"/>
              <a:t>.</a:t>
            </a:r>
            <a:endParaRPr lang="tr-TR" sz="2000" dirty="0"/>
          </a:p>
          <a:p>
            <a:pPr marL="457200" indent="-457200" algn="just">
              <a:buFont typeface="Wingdings" panose="05000000000000000000" pitchFamily="2" charset="2"/>
              <a:buChar char="q"/>
            </a:pPr>
            <a:r>
              <a:rPr lang="en-US" sz="2000" dirty="0"/>
              <a:t>Employing techniques from other mathematical sciences, such as </a:t>
            </a:r>
            <a:r>
              <a:rPr lang="en-US" sz="2000" b="1" dirty="0"/>
              <a:t>mathematical modeling</a:t>
            </a:r>
            <a:r>
              <a:rPr lang="en-US" sz="2000" dirty="0"/>
              <a:t>, </a:t>
            </a:r>
            <a:r>
              <a:rPr lang="en-US" sz="2000" b="1" dirty="0"/>
              <a:t>statistical analysis</a:t>
            </a:r>
            <a:r>
              <a:rPr lang="en-US" sz="2000" dirty="0"/>
              <a:t>, and </a:t>
            </a:r>
            <a:r>
              <a:rPr lang="en-US" sz="2000" b="1" dirty="0"/>
              <a:t>mathematical optimization</a:t>
            </a:r>
            <a:r>
              <a:rPr lang="en-US" sz="2000" dirty="0"/>
              <a:t>, operations research arrives at </a:t>
            </a:r>
            <a:r>
              <a:rPr lang="en-US" sz="2000" b="1" dirty="0">
                <a:solidFill>
                  <a:schemeClr val="tx2"/>
                </a:solidFill>
              </a:rPr>
              <a:t>optimal</a:t>
            </a:r>
            <a:r>
              <a:rPr lang="en-US" sz="2000" dirty="0">
                <a:solidFill>
                  <a:schemeClr val="tx2"/>
                </a:solidFill>
              </a:rPr>
              <a:t> </a:t>
            </a:r>
            <a:r>
              <a:rPr lang="en-US" sz="2000" dirty="0"/>
              <a:t>or </a:t>
            </a:r>
            <a:r>
              <a:rPr lang="en-US" sz="2000" b="1" dirty="0">
                <a:solidFill>
                  <a:schemeClr val="tx2"/>
                </a:solidFill>
              </a:rPr>
              <a:t>near-optimal</a:t>
            </a:r>
            <a:r>
              <a:rPr lang="en-US" sz="2000" dirty="0">
                <a:solidFill>
                  <a:schemeClr val="tx2"/>
                </a:solidFill>
              </a:rPr>
              <a:t> </a:t>
            </a:r>
            <a:r>
              <a:rPr lang="en-US" sz="2000" dirty="0"/>
              <a:t>solutions to </a:t>
            </a:r>
            <a:r>
              <a:rPr lang="en-US" sz="2000" b="1" dirty="0">
                <a:solidFill>
                  <a:schemeClr val="tx2"/>
                </a:solidFill>
              </a:rPr>
              <a:t>complex decision-making problems</a:t>
            </a:r>
            <a:r>
              <a:rPr lang="en-US" sz="2000" dirty="0"/>
              <a:t>.</a:t>
            </a:r>
            <a:endParaRPr lang="tr-TR" sz="2000" dirty="0"/>
          </a:p>
          <a:p>
            <a:pPr marL="457200" indent="-457200" algn="just">
              <a:buFont typeface="Wingdings" panose="05000000000000000000" pitchFamily="2" charset="2"/>
              <a:buChar char="q"/>
            </a:pPr>
            <a:r>
              <a:rPr lang="en-US" sz="2000" dirty="0"/>
              <a:t>It is often concerned with determining a </a:t>
            </a:r>
            <a:r>
              <a:rPr lang="en-US" sz="2000" b="1" dirty="0">
                <a:solidFill>
                  <a:schemeClr val="tx2"/>
                </a:solidFill>
              </a:rPr>
              <a:t>maximum</a:t>
            </a:r>
            <a:r>
              <a:rPr lang="en-US" sz="2000" dirty="0"/>
              <a:t> (such as profit, performance, or yield) or </a:t>
            </a:r>
            <a:r>
              <a:rPr lang="en-US" sz="2000" b="1" dirty="0">
                <a:solidFill>
                  <a:schemeClr val="tx2"/>
                </a:solidFill>
              </a:rPr>
              <a:t>minimum</a:t>
            </a:r>
            <a:r>
              <a:rPr lang="en-US" sz="2000" dirty="0"/>
              <a:t> (such as loss, risk, or cost.)</a:t>
            </a:r>
            <a:endParaRPr lang="tr-TR" sz="2000" dirty="0"/>
          </a:p>
          <a:p>
            <a:pPr marL="457200" indent="-457200" algn="just">
              <a:buFont typeface="Wingdings" panose="05000000000000000000" pitchFamily="2" charset="2"/>
              <a:buChar char="q"/>
            </a:pPr>
            <a:r>
              <a:rPr lang="en-US" sz="2000" dirty="0"/>
              <a:t>Operations research overlaps with other disciplines, notably </a:t>
            </a:r>
            <a:r>
              <a:rPr lang="en-US" sz="2000" b="1" dirty="0"/>
              <a:t>industrial engineering</a:t>
            </a:r>
            <a:r>
              <a:rPr lang="tr-TR" sz="2000" dirty="0"/>
              <a:t>,</a:t>
            </a:r>
            <a:r>
              <a:rPr lang="en-US" sz="2000" dirty="0"/>
              <a:t> </a:t>
            </a:r>
            <a:r>
              <a:rPr lang="en-US" sz="2000" b="1" dirty="0"/>
              <a:t>operations management</a:t>
            </a:r>
            <a:r>
              <a:rPr lang="tr-TR" sz="2000" dirty="0"/>
              <a:t>, </a:t>
            </a:r>
            <a:r>
              <a:rPr lang="en-US" sz="2000" dirty="0"/>
              <a:t>and</a:t>
            </a:r>
            <a:r>
              <a:rPr lang="tr-TR" sz="2000" dirty="0"/>
              <a:t> </a:t>
            </a:r>
            <a:r>
              <a:rPr lang="tr-TR" sz="2000" b="1" dirty="0" err="1"/>
              <a:t>management</a:t>
            </a:r>
            <a:r>
              <a:rPr lang="tr-TR" sz="2000" b="1" dirty="0"/>
              <a:t> </a:t>
            </a:r>
            <a:r>
              <a:rPr lang="tr-TR" sz="2000" b="1" dirty="0" err="1"/>
              <a:t>science</a:t>
            </a:r>
            <a:r>
              <a:rPr lang="en-US" sz="2000" dirty="0"/>
              <a:t>. </a:t>
            </a:r>
            <a:endParaRPr lang="tr-TR" sz="2000" dirty="0"/>
          </a:p>
          <a:p>
            <a:pPr marL="457200" indent="-457200" algn="just">
              <a:buFont typeface="Wingdings" panose="05000000000000000000" pitchFamily="2" charset="2"/>
              <a:buChar char="q"/>
            </a:pPr>
            <a:endParaRPr lang="en-US" sz="20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30</a:t>
            </a:fld>
            <a:endParaRPr lang="en-US" altLang="en-US" dirty="0"/>
          </a:p>
        </p:txBody>
      </p:sp>
    </p:spTree>
    <p:extLst>
      <p:ext uri="{BB962C8B-B14F-4D97-AF65-F5344CB8AC3E}">
        <p14:creationId xmlns:p14="http://schemas.microsoft.com/office/powerpoint/2010/main" val="944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FA2-1CEC-4870-A7B4-A59C40814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08CE8A-1853-409E-9398-768024A39405}"/>
              </a:ext>
            </a:extLst>
          </p:cNvPr>
          <p:cNvSpPr>
            <a:spLocks noGrp="1"/>
          </p:cNvSpPr>
          <p:nvPr>
            <p:ph idx="1"/>
          </p:nvPr>
        </p:nvSpPr>
        <p:spPr/>
        <p:txBody>
          <a:bodyPr/>
          <a:lstStyle/>
          <a:p>
            <a:endParaRPr lang="en-US"/>
          </a:p>
        </p:txBody>
      </p:sp>
      <p:pic>
        <p:nvPicPr>
          <p:cNvPr id="4" name="I7WCLPNgvfA">
            <a:extLst>
              <a:ext uri="{FF2B5EF4-FFF2-40B4-BE49-F238E27FC236}">
                <a16:creationId xmlns:a16="http://schemas.microsoft.com/office/drawing/2014/main" id="{9C89BC83-DABD-4D1A-ADEF-1C5CE6832924}"/>
              </a:ext>
            </a:extLst>
          </p:cNvPr>
          <p:cNvPicPr>
            <a:picLocks noRot="1" noChangeAspect="1"/>
          </p:cNvPicPr>
          <p:nvPr>
            <a:videoFile r:link="rId1"/>
          </p:nvPr>
        </p:nvPicPr>
        <p:blipFill>
          <a:blip r:embed="rId3"/>
          <a:stretch>
            <a:fillRect/>
          </a:stretch>
        </p:blipFill>
        <p:spPr bwMode="auto">
          <a:xfrm>
            <a:off x="1627312" y="116632"/>
            <a:ext cx="87849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608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tr-TR" dirty="0"/>
              <a:t>OR </a:t>
            </a:r>
            <a:r>
              <a:rPr lang="tr-TR" dirty="0" err="1"/>
              <a:t>Decisions</a:t>
            </a:r>
            <a:r>
              <a:rPr lang="tr-TR" dirty="0"/>
              <a:t> in </a:t>
            </a:r>
            <a:r>
              <a:rPr lang="tr-TR" dirty="0" err="1"/>
              <a:t>Transportation</a:t>
            </a:r>
            <a:endParaRPr lang="en-US" dirty="0"/>
          </a:p>
        </p:txBody>
      </p:sp>
      <p:sp>
        <p:nvSpPr>
          <p:cNvPr id="3" name="Content Placeholder 2"/>
          <p:cNvSpPr>
            <a:spLocks noGrp="1"/>
          </p:cNvSpPr>
          <p:nvPr>
            <p:ph idx="1"/>
          </p:nvPr>
        </p:nvSpPr>
        <p:spPr>
          <a:xfrm>
            <a:off x="1775520" y="1700809"/>
            <a:ext cx="7704856" cy="4411663"/>
          </a:xfrm>
        </p:spPr>
        <p:txBody>
          <a:bodyPr/>
          <a:lstStyle/>
          <a:p>
            <a:pPr marL="0" indent="0" algn="just"/>
            <a:r>
              <a:rPr lang="tr-TR" b="1" dirty="0"/>
              <a:t>OR </a:t>
            </a:r>
            <a:r>
              <a:rPr lang="tr-TR" b="1" dirty="0" err="1"/>
              <a:t>Decisions</a:t>
            </a:r>
            <a:r>
              <a:rPr lang="tr-TR" b="1" dirty="0"/>
              <a:t> at British </a:t>
            </a:r>
            <a:r>
              <a:rPr lang="tr-TR" b="1" dirty="0" err="1"/>
              <a:t>Airlines</a:t>
            </a:r>
            <a:endParaRPr lang="tr-TR" b="1" dirty="0"/>
          </a:p>
          <a:p>
            <a:pPr marL="0" indent="0" algn="just"/>
            <a:endParaRPr lang="tr-TR" b="1" dirty="0"/>
          </a:p>
          <a:p>
            <a:pPr marL="457200" indent="-457200" algn="just">
              <a:buFont typeface="Wingdings" panose="05000000000000000000" pitchFamily="2" charset="2"/>
              <a:buChar char="q"/>
            </a:pPr>
            <a:r>
              <a:rPr lang="tr-TR" dirty="0" err="1"/>
              <a:t>Which</a:t>
            </a:r>
            <a:r>
              <a:rPr lang="tr-TR" dirty="0"/>
              <a:t> </a:t>
            </a:r>
            <a:r>
              <a:rPr lang="tr-TR" dirty="0" err="1"/>
              <a:t>aircrafts</a:t>
            </a:r>
            <a:r>
              <a:rPr lang="tr-TR" dirty="0"/>
              <a:t> </a:t>
            </a:r>
            <a:r>
              <a:rPr lang="tr-TR" dirty="0" err="1"/>
              <a:t>should</a:t>
            </a:r>
            <a:r>
              <a:rPr lang="tr-TR" dirty="0"/>
              <a:t> </a:t>
            </a:r>
            <a:r>
              <a:rPr lang="tr-TR" dirty="0" err="1"/>
              <a:t>they</a:t>
            </a:r>
            <a:r>
              <a:rPr lang="tr-TR" dirty="0"/>
              <a:t> buy ?</a:t>
            </a:r>
          </a:p>
          <a:p>
            <a:pPr marL="457200" indent="-457200" algn="just">
              <a:buFont typeface="Wingdings" panose="05000000000000000000" pitchFamily="2" charset="2"/>
              <a:buChar char="q"/>
            </a:pPr>
            <a:r>
              <a:rPr lang="tr-TR" dirty="0" err="1"/>
              <a:t>Where</a:t>
            </a:r>
            <a:r>
              <a:rPr lang="tr-TR" dirty="0"/>
              <a:t> </a:t>
            </a:r>
            <a:r>
              <a:rPr lang="tr-TR" dirty="0" err="1"/>
              <a:t>should</a:t>
            </a:r>
            <a:r>
              <a:rPr lang="tr-TR" dirty="0"/>
              <a:t> </a:t>
            </a:r>
            <a:r>
              <a:rPr lang="tr-TR" dirty="0" err="1"/>
              <a:t>they</a:t>
            </a:r>
            <a:r>
              <a:rPr lang="tr-TR" dirty="0"/>
              <a:t> </a:t>
            </a:r>
            <a:r>
              <a:rPr lang="tr-TR" dirty="0" err="1"/>
              <a:t>fly</a:t>
            </a:r>
            <a:r>
              <a:rPr lang="tr-TR" dirty="0"/>
              <a:t> ?</a:t>
            </a:r>
          </a:p>
          <a:p>
            <a:pPr marL="457200" indent="-457200" algn="just">
              <a:buFont typeface="Wingdings" panose="05000000000000000000" pitchFamily="2" charset="2"/>
              <a:buChar char="q"/>
            </a:pPr>
            <a:r>
              <a:rPr lang="tr-TR" dirty="0" err="1"/>
              <a:t>Which</a:t>
            </a:r>
            <a:r>
              <a:rPr lang="tr-TR" dirty="0"/>
              <a:t> </a:t>
            </a:r>
            <a:r>
              <a:rPr lang="tr-TR" dirty="0" err="1"/>
              <a:t>airlines</a:t>
            </a:r>
            <a:r>
              <a:rPr lang="tr-TR" dirty="0"/>
              <a:t> </a:t>
            </a:r>
            <a:r>
              <a:rPr lang="tr-TR" dirty="0" err="1"/>
              <a:t>should</a:t>
            </a:r>
            <a:r>
              <a:rPr lang="tr-TR" dirty="0"/>
              <a:t> </a:t>
            </a:r>
            <a:r>
              <a:rPr lang="tr-TR" dirty="0" err="1"/>
              <a:t>they</a:t>
            </a:r>
            <a:r>
              <a:rPr lang="tr-TR" dirty="0"/>
              <a:t> partner </a:t>
            </a:r>
            <a:r>
              <a:rPr lang="tr-TR" dirty="0" err="1"/>
              <a:t>with</a:t>
            </a:r>
            <a:r>
              <a:rPr lang="tr-TR" dirty="0"/>
              <a:t> ? </a:t>
            </a:r>
          </a:p>
          <a:p>
            <a:pPr marL="457200" indent="-457200" algn="just">
              <a:buFont typeface="Wingdings" panose="05000000000000000000" pitchFamily="2" charset="2"/>
              <a:buChar char="q"/>
            </a:pPr>
            <a:r>
              <a:rPr lang="tr-TR" dirty="0"/>
              <a:t>How </a:t>
            </a:r>
            <a:r>
              <a:rPr lang="tr-TR" dirty="0" err="1"/>
              <a:t>should</a:t>
            </a:r>
            <a:r>
              <a:rPr lang="tr-TR" dirty="0"/>
              <a:t> </a:t>
            </a:r>
            <a:r>
              <a:rPr lang="tr-TR" dirty="0" err="1"/>
              <a:t>they</a:t>
            </a:r>
            <a:r>
              <a:rPr lang="tr-TR" dirty="0"/>
              <a:t> board </a:t>
            </a:r>
            <a:r>
              <a:rPr lang="tr-TR" dirty="0" err="1"/>
              <a:t>big</a:t>
            </a:r>
            <a:r>
              <a:rPr lang="tr-TR" dirty="0"/>
              <a:t> A380s ?</a:t>
            </a:r>
            <a:endParaRPr lang="en-US" dirty="0"/>
          </a:p>
        </p:txBody>
      </p:sp>
    </p:spTree>
    <p:extLst>
      <p:ext uri="{BB962C8B-B14F-4D97-AF65-F5344CB8AC3E}">
        <p14:creationId xmlns:p14="http://schemas.microsoft.com/office/powerpoint/2010/main" val="262281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680120"/>
          </a:xfrm>
        </p:spPr>
        <p:txBody>
          <a:bodyPr>
            <a:normAutofit fontScale="90000"/>
          </a:bodyPr>
          <a:lstStyle/>
          <a:p>
            <a:r>
              <a:rPr lang="tr-TR" dirty="0"/>
              <a:t>OR </a:t>
            </a:r>
            <a:r>
              <a:rPr lang="tr-TR" dirty="0" err="1"/>
              <a:t>Decisions</a:t>
            </a:r>
            <a:r>
              <a:rPr lang="tr-TR" dirty="0"/>
              <a:t> in </a:t>
            </a:r>
            <a:r>
              <a:rPr lang="tr-TR" dirty="0" err="1"/>
              <a:t>Trasportation</a:t>
            </a:r>
            <a:endParaRPr lang="en-US" dirty="0"/>
          </a:p>
        </p:txBody>
      </p:sp>
      <p:sp>
        <p:nvSpPr>
          <p:cNvPr id="3" name="Content Placeholder 2"/>
          <p:cNvSpPr>
            <a:spLocks noGrp="1"/>
          </p:cNvSpPr>
          <p:nvPr>
            <p:ph idx="1"/>
          </p:nvPr>
        </p:nvSpPr>
        <p:spPr>
          <a:xfrm>
            <a:off x="1775520" y="1124744"/>
            <a:ext cx="7704856" cy="5184576"/>
          </a:xfrm>
        </p:spPr>
        <p:txBody>
          <a:bodyPr/>
          <a:lstStyle/>
          <a:p>
            <a:pPr marL="0" indent="0" algn="just"/>
            <a:r>
              <a:rPr lang="tr-TR" b="1" dirty="0"/>
              <a:t>Airbus A380 Case:</a:t>
            </a:r>
          </a:p>
          <a:p>
            <a:pPr marL="0" indent="0" algn="just"/>
            <a:r>
              <a:rPr lang="tr-TR" u="sng" dirty="0" err="1"/>
              <a:t>Questions</a:t>
            </a:r>
            <a:r>
              <a:rPr lang="tr-TR" dirty="0"/>
              <a:t>: </a:t>
            </a:r>
          </a:p>
          <a:p>
            <a:pPr marL="457200" indent="-457200" algn="just">
              <a:buFont typeface="Wingdings" panose="05000000000000000000" pitchFamily="2" charset="2"/>
              <a:buChar char="q"/>
            </a:pPr>
            <a:r>
              <a:rPr lang="tr-TR" dirty="0"/>
              <a:t>How </a:t>
            </a:r>
            <a:r>
              <a:rPr lang="tr-TR" dirty="0" err="1"/>
              <a:t>long</a:t>
            </a:r>
            <a:r>
              <a:rPr lang="tr-TR" dirty="0"/>
              <a:t> </a:t>
            </a:r>
            <a:r>
              <a:rPr lang="tr-TR" dirty="0" err="1"/>
              <a:t>will</a:t>
            </a:r>
            <a:r>
              <a:rPr lang="tr-TR" dirty="0"/>
              <a:t> it </a:t>
            </a:r>
            <a:r>
              <a:rPr lang="tr-TR" dirty="0" err="1"/>
              <a:t>take</a:t>
            </a:r>
            <a:r>
              <a:rPr lang="tr-TR" dirty="0"/>
              <a:t> </a:t>
            </a:r>
            <a:r>
              <a:rPr lang="tr-TR" dirty="0" err="1"/>
              <a:t>for</a:t>
            </a:r>
            <a:r>
              <a:rPr lang="tr-TR" dirty="0"/>
              <a:t> an A380 </a:t>
            </a:r>
            <a:r>
              <a:rPr lang="tr-TR" dirty="0" err="1"/>
              <a:t>to</a:t>
            </a:r>
            <a:r>
              <a:rPr lang="tr-TR" dirty="0"/>
              <a:t> </a:t>
            </a:r>
            <a:r>
              <a:rPr lang="tr-TR" dirty="0" err="1"/>
              <a:t>depart</a:t>
            </a:r>
            <a:r>
              <a:rPr lang="tr-TR" dirty="0"/>
              <a:t> </a:t>
            </a:r>
            <a:r>
              <a:rPr lang="tr-TR" dirty="0" err="1"/>
              <a:t>from</a:t>
            </a:r>
            <a:r>
              <a:rPr lang="tr-TR" dirty="0"/>
              <a:t> an </a:t>
            </a:r>
            <a:r>
              <a:rPr lang="tr-TR" dirty="0" err="1"/>
              <a:t>airport</a:t>
            </a:r>
            <a:r>
              <a:rPr lang="tr-TR" dirty="0"/>
              <a:t> </a:t>
            </a:r>
            <a:r>
              <a:rPr lang="tr-TR" dirty="0" err="1"/>
              <a:t>after</a:t>
            </a:r>
            <a:r>
              <a:rPr lang="tr-TR" dirty="0"/>
              <a:t> it </a:t>
            </a:r>
            <a:r>
              <a:rPr lang="tr-TR" dirty="0" err="1"/>
              <a:t>lands</a:t>
            </a:r>
            <a:r>
              <a:rPr lang="tr-TR" dirty="0"/>
              <a:t> ?</a:t>
            </a:r>
          </a:p>
          <a:p>
            <a:pPr marL="457200" indent="-457200" algn="just">
              <a:buFont typeface="Wingdings" panose="05000000000000000000" pitchFamily="2" charset="2"/>
              <a:buChar char="q"/>
            </a:pPr>
            <a:r>
              <a:rPr lang="tr-TR" dirty="0"/>
              <a:t>How </a:t>
            </a:r>
            <a:r>
              <a:rPr lang="tr-TR" dirty="0" err="1"/>
              <a:t>many</a:t>
            </a:r>
            <a:r>
              <a:rPr lang="tr-TR" dirty="0"/>
              <a:t> </a:t>
            </a:r>
            <a:r>
              <a:rPr lang="tr-TR" dirty="0" err="1"/>
              <a:t>staff</a:t>
            </a:r>
            <a:r>
              <a:rPr lang="tr-TR" dirty="0"/>
              <a:t> do </a:t>
            </a:r>
            <a:r>
              <a:rPr lang="tr-TR" dirty="0" err="1"/>
              <a:t>they</a:t>
            </a:r>
            <a:r>
              <a:rPr lang="tr-TR" dirty="0"/>
              <a:t> </a:t>
            </a:r>
            <a:r>
              <a:rPr lang="tr-TR" dirty="0" err="1"/>
              <a:t>require</a:t>
            </a:r>
            <a:r>
              <a:rPr lang="tr-TR" dirty="0"/>
              <a:t>?</a:t>
            </a:r>
          </a:p>
          <a:p>
            <a:pPr marL="457200" indent="-457200" algn="just">
              <a:buFont typeface="Wingdings" panose="05000000000000000000" pitchFamily="2" charset="2"/>
              <a:buChar char="q"/>
            </a:pPr>
            <a:r>
              <a:rPr lang="tr-TR" dirty="0"/>
              <a:t>How </a:t>
            </a:r>
            <a:r>
              <a:rPr lang="tr-TR" dirty="0" err="1"/>
              <a:t>many</a:t>
            </a:r>
            <a:r>
              <a:rPr lang="tr-TR" dirty="0"/>
              <a:t> </a:t>
            </a:r>
            <a:r>
              <a:rPr lang="tr-TR" dirty="0" err="1"/>
              <a:t>boarding</a:t>
            </a:r>
            <a:r>
              <a:rPr lang="tr-TR" dirty="0"/>
              <a:t> </a:t>
            </a:r>
            <a:r>
              <a:rPr lang="tr-TR" dirty="0" err="1"/>
              <a:t>doors</a:t>
            </a:r>
            <a:r>
              <a:rPr lang="tr-TR" dirty="0"/>
              <a:t> </a:t>
            </a:r>
            <a:r>
              <a:rPr lang="tr-TR" dirty="0" err="1"/>
              <a:t>are</a:t>
            </a:r>
            <a:r>
              <a:rPr lang="tr-TR" dirty="0"/>
              <a:t> </a:t>
            </a:r>
            <a:r>
              <a:rPr lang="tr-TR" dirty="0" err="1"/>
              <a:t>required</a:t>
            </a:r>
            <a:r>
              <a:rPr lang="tr-TR" dirty="0"/>
              <a:t> ?</a:t>
            </a:r>
          </a:p>
          <a:p>
            <a:pPr marL="0" indent="0" algn="just"/>
            <a:r>
              <a:rPr lang="tr-TR" i="1" u="sng" dirty="0"/>
              <a:t>Solution </a:t>
            </a:r>
            <a:r>
              <a:rPr lang="tr-TR" i="1" u="sng" dirty="0" err="1"/>
              <a:t>method</a:t>
            </a:r>
            <a:r>
              <a:rPr lang="tr-TR" dirty="0"/>
              <a:t>: </a:t>
            </a:r>
            <a:r>
              <a:rPr lang="tr-TR" dirty="0" err="1"/>
              <a:t>Simulation</a:t>
            </a:r>
            <a:r>
              <a:rPr lang="tr-TR" dirty="0"/>
              <a:t> – </a:t>
            </a:r>
            <a:r>
              <a:rPr lang="tr-TR" dirty="0" err="1"/>
              <a:t>Multiple</a:t>
            </a:r>
            <a:r>
              <a:rPr lang="tr-TR" dirty="0"/>
              <a:t> </a:t>
            </a:r>
            <a:r>
              <a:rPr lang="tr-TR" dirty="0" err="1"/>
              <a:t>scenarios</a:t>
            </a:r>
            <a:r>
              <a:rPr lang="tr-TR" dirty="0"/>
              <a:t> </a:t>
            </a:r>
            <a:r>
              <a:rPr lang="tr-TR" dirty="0" err="1"/>
              <a:t>are</a:t>
            </a:r>
            <a:r>
              <a:rPr lang="tr-TR" dirty="0"/>
              <a:t> </a:t>
            </a:r>
            <a:r>
              <a:rPr lang="tr-TR" dirty="0" err="1"/>
              <a:t>tested</a:t>
            </a:r>
            <a:r>
              <a:rPr lang="tr-TR" dirty="0"/>
              <a:t> at safer </a:t>
            </a:r>
            <a:r>
              <a:rPr lang="tr-TR" dirty="0" err="1"/>
              <a:t>computer</a:t>
            </a:r>
            <a:r>
              <a:rPr lang="tr-TR" dirty="0"/>
              <a:t> </a:t>
            </a:r>
            <a:r>
              <a:rPr lang="tr-TR" dirty="0" err="1"/>
              <a:t>environment</a:t>
            </a:r>
            <a:r>
              <a:rPr lang="tr-TR" dirty="0"/>
              <a:t>.</a:t>
            </a:r>
          </a:p>
          <a:p>
            <a:pPr marL="0" indent="0" algn="just"/>
            <a:r>
              <a:rPr lang="tr-TR" u="sng" dirty="0" err="1"/>
              <a:t>Result</a:t>
            </a:r>
            <a:r>
              <a:rPr lang="tr-TR" dirty="0"/>
              <a:t>: </a:t>
            </a:r>
            <a:r>
              <a:rPr lang="tr-TR" dirty="0" err="1"/>
              <a:t>Customer</a:t>
            </a:r>
            <a:r>
              <a:rPr lang="tr-TR" dirty="0"/>
              <a:t> </a:t>
            </a:r>
            <a:r>
              <a:rPr lang="tr-TR" dirty="0" err="1"/>
              <a:t>satisfaction</a:t>
            </a:r>
            <a:r>
              <a:rPr lang="tr-TR" dirty="0"/>
              <a:t> </a:t>
            </a:r>
            <a:r>
              <a:rPr lang="tr-TR" dirty="0">
                <a:sym typeface="Wingdings" panose="05000000000000000000" pitchFamily="2" charset="2"/>
              </a:rPr>
              <a:t> </a:t>
            </a:r>
            <a:r>
              <a:rPr lang="tr-TR" dirty="0" err="1">
                <a:sym typeface="Wingdings" panose="05000000000000000000" pitchFamily="2" charset="2"/>
              </a:rPr>
              <a:t>profitability</a:t>
            </a:r>
            <a:endParaRPr lang="tr-TR" dirty="0"/>
          </a:p>
          <a:p>
            <a:pPr marL="0" indent="0" algn="just"/>
            <a:r>
              <a:rPr lang="tr-TR" dirty="0"/>
              <a:t> </a:t>
            </a:r>
          </a:p>
          <a:p>
            <a:pPr marL="0" indent="0" algn="just"/>
            <a:endParaRPr lang="en-US" u="sng" dirty="0"/>
          </a:p>
        </p:txBody>
      </p:sp>
    </p:spTree>
    <p:extLst>
      <p:ext uri="{BB962C8B-B14F-4D97-AF65-F5344CB8AC3E}">
        <p14:creationId xmlns:p14="http://schemas.microsoft.com/office/powerpoint/2010/main" val="378032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696" y="1052737"/>
            <a:ext cx="5351758" cy="4925169"/>
          </a:xfrm>
        </p:spPr>
      </p:pic>
    </p:spTree>
    <p:extLst>
      <p:ext uri="{BB962C8B-B14F-4D97-AF65-F5344CB8AC3E}">
        <p14:creationId xmlns:p14="http://schemas.microsoft.com/office/powerpoint/2010/main" val="314516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tr-TR" dirty="0"/>
              <a:t>OR </a:t>
            </a:r>
            <a:r>
              <a:rPr lang="tr-TR" dirty="0" err="1"/>
              <a:t>Decisions</a:t>
            </a:r>
            <a:r>
              <a:rPr lang="tr-TR" dirty="0"/>
              <a:t> in </a:t>
            </a:r>
            <a:r>
              <a:rPr lang="tr-TR" dirty="0" err="1"/>
              <a:t>Supply</a:t>
            </a:r>
            <a:r>
              <a:rPr lang="tr-TR" dirty="0"/>
              <a:t> </a:t>
            </a:r>
            <a:r>
              <a:rPr lang="tr-TR" dirty="0" err="1"/>
              <a:t>Chain</a:t>
            </a:r>
            <a:endParaRPr lang="en-US" dirty="0"/>
          </a:p>
        </p:txBody>
      </p:sp>
      <p:sp>
        <p:nvSpPr>
          <p:cNvPr id="3" name="Content Placeholder 2"/>
          <p:cNvSpPr>
            <a:spLocks noGrp="1"/>
          </p:cNvSpPr>
          <p:nvPr>
            <p:ph idx="1"/>
          </p:nvPr>
        </p:nvSpPr>
        <p:spPr>
          <a:xfrm>
            <a:off x="1775520" y="1700809"/>
            <a:ext cx="7704856" cy="4411663"/>
          </a:xfrm>
        </p:spPr>
        <p:txBody>
          <a:bodyPr/>
          <a:lstStyle/>
          <a:p>
            <a:pPr marL="0" indent="0" algn="just"/>
            <a:r>
              <a:rPr lang="en-US" b="1" dirty="0"/>
              <a:t>OR Decisions </a:t>
            </a:r>
            <a:r>
              <a:rPr lang="tr-TR" b="1" dirty="0"/>
              <a:t>at </a:t>
            </a:r>
            <a:r>
              <a:rPr lang="en-US" b="1" dirty="0"/>
              <a:t>ASDA:</a:t>
            </a:r>
            <a:endParaRPr lang="en-US" dirty="0"/>
          </a:p>
          <a:p>
            <a:pPr marL="0" indent="0" algn="just"/>
            <a:r>
              <a:rPr lang="en-US" u="sng" dirty="0"/>
              <a:t>Objective</a:t>
            </a:r>
            <a:r>
              <a:rPr lang="en-US" dirty="0"/>
              <a:t>: Customers must be served on time.</a:t>
            </a:r>
          </a:p>
          <a:p>
            <a:pPr marL="0" indent="0" algn="just"/>
            <a:r>
              <a:rPr lang="en-US" u="sng" dirty="0"/>
              <a:t>Questions</a:t>
            </a:r>
            <a:r>
              <a:rPr lang="en-US" dirty="0"/>
              <a:t>: </a:t>
            </a:r>
          </a:p>
          <a:p>
            <a:pPr marL="457200" indent="-457200" algn="just">
              <a:buFont typeface="Wingdings" panose="05000000000000000000" pitchFamily="2" charset="2"/>
              <a:buChar char="q"/>
            </a:pPr>
            <a:r>
              <a:rPr lang="en-US" dirty="0"/>
              <a:t>How quickly can they get the products from points of manufacture to depots or stores?</a:t>
            </a:r>
          </a:p>
          <a:p>
            <a:pPr marL="457200" indent="-457200" algn="just">
              <a:buFont typeface="Wingdings" panose="05000000000000000000" pitchFamily="2" charset="2"/>
              <a:buChar char="q"/>
            </a:pPr>
            <a:r>
              <a:rPr lang="en-US" dirty="0"/>
              <a:t>Where to build a new depot or a store?</a:t>
            </a:r>
          </a:p>
          <a:p>
            <a:pPr marL="0" indent="0" algn="just"/>
            <a:r>
              <a:rPr lang="en-US" i="1" u="sng" dirty="0"/>
              <a:t>Solution method</a:t>
            </a:r>
            <a:r>
              <a:rPr lang="en-US" dirty="0"/>
              <a:t>: Route planning, modeling and analysis tools.</a:t>
            </a:r>
          </a:p>
          <a:p>
            <a:pPr marL="0" indent="0" algn="just"/>
            <a:endParaRPr lang="en-US" b="1" dirty="0"/>
          </a:p>
        </p:txBody>
      </p:sp>
    </p:spTree>
    <p:extLst>
      <p:ext uri="{BB962C8B-B14F-4D97-AF65-F5344CB8AC3E}">
        <p14:creationId xmlns:p14="http://schemas.microsoft.com/office/powerpoint/2010/main" val="181420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tr-TR" dirty="0"/>
              <a:t>OR </a:t>
            </a:r>
            <a:r>
              <a:rPr lang="tr-TR" dirty="0" err="1"/>
              <a:t>Decisions</a:t>
            </a:r>
            <a:r>
              <a:rPr lang="tr-TR" dirty="0"/>
              <a:t> in </a:t>
            </a:r>
            <a:r>
              <a:rPr lang="tr-TR" dirty="0" err="1"/>
              <a:t>Manufacturing</a:t>
            </a:r>
            <a:endParaRPr lang="en-US" dirty="0"/>
          </a:p>
        </p:txBody>
      </p:sp>
      <p:sp>
        <p:nvSpPr>
          <p:cNvPr id="3" name="Content Placeholder 2"/>
          <p:cNvSpPr>
            <a:spLocks noGrp="1"/>
          </p:cNvSpPr>
          <p:nvPr>
            <p:ph idx="1"/>
          </p:nvPr>
        </p:nvSpPr>
        <p:spPr>
          <a:xfrm>
            <a:off x="1775520" y="1700809"/>
            <a:ext cx="7920880" cy="4411663"/>
          </a:xfrm>
        </p:spPr>
        <p:txBody>
          <a:bodyPr/>
          <a:lstStyle/>
          <a:p>
            <a:pPr marL="0" indent="0" algn="just">
              <a:buNone/>
            </a:pPr>
            <a:r>
              <a:rPr lang="tr-TR" b="1" dirty="0"/>
              <a:t>OR </a:t>
            </a:r>
            <a:r>
              <a:rPr lang="tr-TR" b="1" dirty="0" err="1"/>
              <a:t>Decisions</a:t>
            </a:r>
            <a:r>
              <a:rPr lang="tr-TR" b="1" dirty="0"/>
              <a:t> at </a:t>
            </a:r>
            <a:r>
              <a:rPr lang="tr-TR" b="1" dirty="0" err="1"/>
              <a:t>Tata</a:t>
            </a:r>
            <a:r>
              <a:rPr lang="tr-TR" b="1" dirty="0"/>
              <a:t> Steel:</a:t>
            </a:r>
          </a:p>
          <a:p>
            <a:pPr marL="0" indent="0" algn="just">
              <a:buNone/>
            </a:pPr>
            <a:r>
              <a:rPr lang="tr-TR" u="sng" dirty="0" err="1"/>
              <a:t>Question</a:t>
            </a:r>
            <a:r>
              <a:rPr lang="tr-TR" dirty="0"/>
              <a:t>: </a:t>
            </a:r>
          </a:p>
          <a:p>
            <a:pPr marL="457200" indent="-457200" algn="just">
              <a:buFont typeface="Wingdings" panose="05000000000000000000" pitchFamily="2" charset="2"/>
              <a:buChar char="q"/>
            </a:pPr>
            <a:r>
              <a:rPr lang="tr-TR" dirty="0"/>
              <a:t>Can </a:t>
            </a:r>
            <a:r>
              <a:rPr lang="tr-TR" dirty="0" err="1"/>
              <a:t>they</a:t>
            </a:r>
            <a:r>
              <a:rPr lang="tr-TR" dirty="0"/>
              <a:t> </a:t>
            </a:r>
            <a:r>
              <a:rPr lang="tr-TR" dirty="0" err="1"/>
              <a:t>produce</a:t>
            </a:r>
            <a:r>
              <a:rPr lang="tr-TR" dirty="0"/>
              <a:t> %20-30 </a:t>
            </a:r>
            <a:r>
              <a:rPr lang="tr-TR" dirty="0" err="1"/>
              <a:t>more</a:t>
            </a:r>
            <a:r>
              <a:rPr lang="tr-TR" dirty="0"/>
              <a:t> </a:t>
            </a:r>
            <a:r>
              <a:rPr lang="tr-TR" dirty="0" err="1"/>
              <a:t>with</a:t>
            </a:r>
            <a:r>
              <a:rPr lang="tr-TR" dirty="0"/>
              <a:t> </a:t>
            </a:r>
            <a:r>
              <a:rPr lang="tr-TR" dirty="0" err="1"/>
              <a:t>the</a:t>
            </a:r>
            <a:r>
              <a:rPr lang="tr-TR" dirty="0"/>
              <a:t> </a:t>
            </a:r>
            <a:r>
              <a:rPr lang="tr-TR" dirty="0" err="1"/>
              <a:t>existing</a:t>
            </a:r>
            <a:r>
              <a:rPr lang="tr-TR" dirty="0"/>
              <a:t> </a:t>
            </a:r>
            <a:r>
              <a:rPr lang="tr-TR" dirty="0" err="1"/>
              <a:t>infrastructure</a:t>
            </a:r>
            <a:r>
              <a:rPr lang="tr-TR" dirty="0"/>
              <a:t> ?</a:t>
            </a:r>
          </a:p>
          <a:p>
            <a:pPr marL="0" indent="0" algn="just">
              <a:buNone/>
            </a:pPr>
            <a:r>
              <a:rPr lang="tr-TR" dirty="0"/>
              <a:t>4.4 </a:t>
            </a:r>
            <a:r>
              <a:rPr lang="tr-TR" dirty="0" err="1"/>
              <a:t>million</a:t>
            </a:r>
            <a:r>
              <a:rPr lang="tr-TR" dirty="0"/>
              <a:t> </a:t>
            </a:r>
            <a:r>
              <a:rPr lang="tr-TR" dirty="0" err="1"/>
              <a:t>tons</a:t>
            </a:r>
            <a:r>
              <a:rPr lang="tr-TR" dirty="0"/>
              <a:t> of </a:t>
            </a:r>
            <a:r>
              <a:rPr lang="tr-TR" dirty="0" err="1"/>
              <a:t>steel</a:t>
            </a:r>
            <a:r>
              <a:rPr lang="tr-TR" dirty="0"/>
              <a:t> </a:t>
            </a:r>
            <a:r>
              <a:rPr lang="tr-TR" dirty="0">
                <a:sym typeface="Wingdings" panose="05000000000000000000" pitchFamily="2" charset="2"/>
              </a:rPr>
              <a:t> 5.3 </a:t>
            </a:r>
            <a:r>
              <a:rPr lang="tr-TR" dirty="0" err="1">
                <a:sym typeface="Wingdings" panose="05000000000000000000" pitchFamily="2" charset="2"/>
              </a:rPr>
              <a:t>million</a:t>
            </a:r>
            <a:r>
              <a:rPr lang="tr-TR" dirty="0">
                <a:sym typeface="Wingdings" panose="05000000000000000000" pitchFamily="2" charset="2"/>
              </a:rPr>
              <a:t> </a:t>
            </a:r>
            <a:r>
              <a:rPr lang="tr-TR" dirty="0" err="1">
                <a:sym typeface="Wingdings" panose="05000000000000000000" pitchFamily="2" charset="2"/>
              </a:rPr>
              <a:t>tons</a:t>
            </a:r>
            <a:r>
              <a:rPr lang="tr-TR" dirty="0">
                <a:sym typeface="Wingdings" panose="05000000000000000000" pitchFamily="2" charset="2"/>
              </a:rPr>
              <a:t> of </a:t>
            </a:r>
            <a:r>
              <a:rPr lang="tr-TR" dirty="0" err="1">
                <a:sym typeface="Wingdings" panose="05000000000000000000" pitchFamily="2" charset="2"/>
              </a:rPr>
              <a:t>steel</a:t>
            </a:r>
            <a:endParaRPr lang="tr-TR" dirty="0">
              <a:sym typeface="Wingdings" panose="05000000000000000000" pitchFamily="2" charset="2"/>
            </a:endParaRPr>
          </a:p>
          <a:p>
            <a:pPr marL="0" indent="0" algn="just">
              <a:buNone/>
            </a:pPr>
            <a:r>
              <a:rPr lang="tr-TR" u="sng" dirty="0" err="1">
                <a:sym typeface="Wingdings" panose="05000000000000000000" pitchFamily="2" charset="2"/>
              </a:rPr>
              <a:t>Objective</a:t>
            </a:r>
            <a:r>
              <a:rPr lang="tr-TR" dirty="0">
                <a:sym typeface="Wingdings" panose="05000000000000000000" pitchFamily="2" charset="2"/>
              </a:rPr>
              <a:t>: </a:t>
            </a:r>
            <a:r>
              <a:rPr lang="tr-TR" dirty="0" err="1">
                <a:sym typeface="Wingdings" panose="05000000000000000000" pitchFamily="2" charset="2"/>
              </a:rPr>
              <a:t>To</a:t>
            </a:r>
            <a:r>
              <a:rPr lang="tr-TR" dirty="0">
                <a:sym typeface="Wingdings" panose="05000000000000000000" pitchFamily="2" charset="2"/>
              </a:rPr>
              <a:t> </a:t>
            </a:r>
            <a:r>
              <a:rPr lang="tr-TR" dirty="0" err="1">
                <a:sym typeface="Wingdings" panose="05000000000000000000" pitchFamily="2" charset="2"/>
              </a:rPr>
              <a:t>decrease</a:t>
            </a:r>
            <a:r>
              <a:rPr lang="tr-TR" dirty="0">
                <a:sym typeface="Wingdings" panose="05000000000000000000" pitchFamily="2" charset="2"/>
              </a:rPr>
              <a:t> </a:t>
            </a:r>
            <a:r>
              <a:rPr lang="tr-TR" dirty="0" err="1">
                <a:sym typeface="Wingdings" panose="05000000000000000000" pitchFamily="2" charset="2"/>
              </a:rPr>
              <a:t>cost</a:t>
            </a:r>
            <a:r>
              <a:rPr lang="tr-TR" dirty="0">
                <a:sym typeface="Wingdings" panose="05000000000000000000" pitchFamily="2" charset="2"/>
              </a:rPr>
              <a:t> </a:t>
            </a:r>
            <a:r>
              <a:rPr lang="tr-TR" dirty="0" err="1">
                <a:sym typeface="Wingdings" panose="05000000000000000000" pitchFamily="2" charset="2"/>
              </a:rPr>
              <a:t>per</a:t>
            </a:r>
            <a:r>
              <a:rPr lang="tr-TR" dirty="0">
                <a:sym typeface="Wingdings" panose="05000000000000000000" pitchFamily="2" charset="2"/>
              </a:rPr>
              <a:t> ton (</a:t>
            </a:r>
            <a:r>
              <a:rPr lang="tr-TR" dirty="0" err="1">
                <a:sym typeface="Wingdings" panose="05000000000000000000" pitchFamily="2" charset="2"/>
              </a:rPr>
              <a:t>cost</a:t>
            </a:r>
            <a:r>
              <a:rPr lang="tr-TR" dirty="0">
                <a:sym typeface="Wingdings" panose="05000000000000000000" pitchFamily="2" charset="2"/>
              </a:rPr>
              <a:t>/ton)</a:t>
            </a:r>
          </a:p>
          <a:p>
            <a:pPr marL="0" indent="0" algn="just">
              <a:buNone/>
            </a:pPr>
            <a:r>
              <a:rPr lang="tr-TR" u="sng" dirty="0">
                <a:sym typeface="Wingdings" panose="05000000000000000000" pitchFamily="2" charset="2"/>
              </a:rPr>
              <a:t>Solution </a:t>
            </a:r>
            <a:r>
              <a:rPr lang="tr-TR" u="sng" dirty="0" err="1">
                <a:sym typeface="Wingdings" panose="05000000000000000000" pitchFamily="2" charset="2"/>
              </a:rPr>
              <a:t>method</a:t>
            </a:r>
            <a:r>
              <a:rPr lang="tr-TR" dirty="0">
                <a:sym typeface="Wingdings" panose="05000000000000000000" pitchFamily="2" charset="2"/>
              </a:rPr>
              <a:t>: </a:t>
            </a:r>
            <a:r>
              <a:rPr lang="tr-TR" dirty="0" err="1">
                <a:sym typeface="Wingdings" panose="05000000000000000000" pitchFamily="2" charset="2"/>
              </a:rPr>
              <a:t>They</a:t>
            </a:r>
            <a:r>
              <a:rPr lang="tr-TR" dirty="0">
                <a:sym typeface="Wingdings" panose="05000000000000000000" pitchFamily="2" charset="2"/>
              </a:rPr>
              <a:t> model </a:t>
            </a:r>
            <a:r>
              <a:rPr lang="tr-TR" dirty="0" err="1">
                <a:sym typeface="Wingdings" panose="05000000000000000000" pitchFamily="2" charset="2"/>
              </a:rPr>
              <a:t>various</a:t>
            </a:r>
            <a:r>
              <a:rPr lang="tr-TR" dirty="0">
                <a:sym typeface="Wingdings" panose="05000000000000000000" pitchFamily="2" charset="2"/>
              </a:rPr>
              <a:t> </a:t>
            </a:r>
            <a:r>
              <a:rPr lang="tr-TR" dirty="0" err="1">
                <a:sym typeface="Wingdings" panose="05000000000000000000" pitchFamily="2" charset="2"/>
              </a:rPr>
              <a:t>scenarios</a:t>
            </a:r>
            <a:r>
              <a:rPr lang="tr-TR" dirty="0">
                <a:sym typeface="Wingdings" panose="05000000000000000000" pitchFamily="2" charset="2"/>
              </a:rPr>
              <a:t> at </a:t>
            </a:r>
            <a:r>
              <a:rPr lang="tr-TR" dirty="0" err="1">
                <a:sym typeface="Wingdings" panose="05000000000000000000" pitchFamily="2" charset="2"/>
              </a:rPr>
              <a:t>real</a:t>
            </a:r>
            <a:r>
              <a:rPr lang="tr-TR" dirty="0">
                <a:sym typeface="Wingdings" panose="05000000000000000000" pitchFamily="2" charset="2"/>
              </a:rPr>
              <a:t> life at </a:t>
            </a:r>
            <a:r>
              <a:rPr lang="tr-TR" dirty="0" err="1">
                <a:sym typeface="Wingdings" panose="05000000000000000000" pitchFamily="2" charset="2"/>
              </a:rPr>
              <a:t>computer</a:t>
            </a:r>
            <a:r>
              <a:rPr lang="tr-TR" dirty="0">
                <a:sym typeface="Wingdings" panose="05000000000000000000" pitchFamily="2" charset="2"/>
              </a:rPr>
              <a:t> </a:t>
            </a:r>
            <a:r>
              <a:rPr lang="tr-TR" dirty="0" err="1">
                <a:sym typeface="Wingdings" panose="05000000000000000000" pitchFamily="2" charset="2"/>
              </a:rPr>
              <a:t>environment</a:t>
            </a:r>
            <a:r>
              <a:rPr lang="tr-TR" dirty="0">
                <a:sym typeface="Wingdings" panose="05000000000000000000" pitchFamily="2" charset="2"/>
              </a:rPr>
              <a:t>.</a:t>
            </a:r>
            <a:endParaRPr lang="en-US" dirty="0"/>
          </a:p>
        </p:txBody>
      </p:sp>
    </p:spTree>
    <p:extLst>
      <p:ext uri="{BB962C8B-B14F-4D97-AF65-F5344CB8AC3E}">
        <p14:creationId xmlns:p14="http://schemas.microsoft.com/office/powerpoint/2010/main" val="305234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tr-TR" dirty="0"/>
              <a:t>OR </a:t>
            </a:r>
            <a:r>
              <a:rPr lang="tr-TR" dirty="0" err="1"/>
              <a:t>Decisions</a:t>
            </a:r>
            <a:r>
              <a:rPr lang="tr-TR" dirty="0"/>
              <a:t> in </a:t>
            </a:r>
            <a:r>
              <a:rPr lang="tr-TR" dirty="0" err="1"/>
              <a:t>Manufacturing</a:t>
            </a:r>
            <a:endParaRPr lang="en-US" dirty="0"/>
          </a:p>
        </p:txBody>
      </p:sp>
      <p:sp>
        <p:nvSpPr>
          <p:cNvPr id="3" name="Content Placeholder 2"/>
          <p:cNvSpPr>
            <a:spLocks noGrp="1"/>
          </p:cNvSpPr>
          <p:nvPr>
            <p:ph idx="1"/>
          </p:nvPr>
        </p:nvSpPr>
        <p:spPr>
          <a:xfrm>
            <a:off x="1775520" y="1700809"/>
            <a:ext cx="7704856" cy="4411663"/>
          </a:xfrm>
        </p:spPr>
        <p:txBody>
          <a:bodyPr/>
          <a:lstStyle/>
          <a:p>
            <a:pPr marL="0" indent="0" algn="just"/>
            <a:r>
              <a:rPr lang="tr-TR" b="1" dirty="0"/>
              <a:t>OR </a:t>
            </a:r>
            <a:r>
              <a:rPr lang="tr-TR" b="1" dirty="0" err="1"/>
              <a:t>Decisions</a:t>
            </a:r>
            <a:r>
              <a:rPr lang="tr-TR" b="1" dirty="0"/>
              <a:t> at </a:t>
            </a:r>
            <a:r>
              <a:rPr lang="tr-TR" b="1" dirty="0" err="1"/>
              <a:t>Crown</a:t>
            </a:r>
            <a:r>
              <a:rPr lang="tr-TR" b="1" dirty="0"/>
              <a:t> </a:t>
            </a:r>
            <a:r>
              <a:rPr lang="tr-TR" b="1" dirty="0" err="1"/>
              <a:t>Paintings</a:t>
            </a:r>
            <a:r>
              <a:rPr lang="tr-TR" b="1" dirty="0"/>
              <a:t>:</a:t>
            </a:r>
          </a:p>
          <a:p>
            <a:pPr marL="0" indent="0" algn="just"/>
            <a:r>
              <a:rPr lang="tr-TR" u="sng" dirty="0" err="1"/>
              <a:t>Questions</a:t>
            </a:r>
            <a:r>
              <a:rPr lang="tr-TR" dirty="0"/>
              <a:t>: How </a:t>
            </a:r>
            <a:r>
              <a:rPr lang="tr-TR" dirty="0" err="1"/>
              <a:t>many</a:t>
            </a:r>
            <a:r>
              <a:rPr lang="tr-TR" dirty="0"/>
              <a:t> </a:t>
            </a:r>
            <a:r>
              <a:rPr lang="tr-TR" dirty="0" err="1"/>
              <a:t>different</a:t>
            </a:r>
            <a:r>
              <a:rPr lang="tr-TR" dirty="0"/>
              <a:t> </a:t>
            </a:r>
            <a:r>
              <a:rPr lang="tr-TR" dirty="0" err="1"/>
              <a:t>colors</a:t>
            </a:r>
            <a:r>
              <a:rPr lang="tr-TR" dirty="0"/>
              <a:t> </a:t>
            </a:r>
            <a:r>
              <a:rPr lang="tr-TR" dirty="0" err="1"/>
              <a:t>and</a:t>
            </a:r>
            <a:r>
              <a:rPr lang="tr-TR" dirty="0"/>
              <a:t> </a:t>
            </a:r>
            <a:r>
              <a:rPr lang="tr-TR" dirty="0" err="1"/>
              <a:t>variaties</a:t>
            </a:r>
            <a:r>
              <a:rPr lang="tr-TR" dirty="0"/>
              <a:t> of </a:t>
            </a:r>
            <a:r>
              <a:rPr lang="tr-TR" dirty="0" err="1"/>
              <a:t>paints</a:t>
            </a:r>
            <a:r>
              <a:rPr lang="tr-TR" dirty="0"/>
              <a:t> </a:t>
            </a:r>
            <a:r>
              <a:rPr lang="tr-TR" dirty="0" err="1"/>
              <a:t>are</a:t>
            </a:r>
            <a:r>
              <a:rPr lang="tr-TR" dirty="0"/>
              <a:t> </a:t>
            </a:r>
            <a:r>
              <a:rPr lang="tr-TR" dirty="0" err="1"/>
              <a:t>required</a:t>
            </a:r>
            <a:r>
              <a:rPr lang="tr-TR" dirty="0"/>
              <a:t> ?</a:t>
            </a:r>
          </a:p>
          <a:p>
            <a:pPr marL="0" indent="0" algn="just"/>
            <a:r>
              <a:rPr lang="tr-TR" u="sng" dirty="0" err="1"/>
              <a:t>Objective</a:t>
            </a:r>
            <a:r>
              <a:rPr lang="tr-TR" dirty="0"/>
              <a:t>: Minimize </a:t>
            </a:r>
            <a:r>
              <a:rPr lang="tr-TR" dirty="0" err="1"/>
              <a:t>manufacturing</a:t>
            </a:r>
            <a:r>
              <a:rPr lang="tr-TR" dirty="0"/>
              <a:t> </a:t>
            </a:r>
            <a:r>
              <a:rPr lang="tr-TR" dirty="0" err="1"/>
              <a:t>costs</a:t>
            </a:r>
            <a:r>
              <a:rPr lang="tr-TR" dirty="0"/>
              <a:t>.</a:t>
            </a:r>
          </a:p>
          <a:p>
            <a:pPr marL="0" indent="0" algn="just"/>
            <a:r>
              <a:rPr lang="tr-TR" u="sng" dirty="0"/>
              <a:t>Solution </a:t>
            </a:r>
            <a:r>
              <a:rPr lang="tr-TR" u="sng" dirty="0" err="1"/>
              <a:t>method</a:t>
            </a:r>
            <a:r>
              <a:rPr lang="tr-TR" dirty="0"/>
              <a:t>: </a:t>
            </a:r>
            <a:r>
              <a:rPr lang="tr-TR" dirty="0" err="1"/>
              <a:t>Simulation</a:t>
            </a:r>
            <a:r>
              <a:rPr lang="tr-TR" dirty="0"/>
              <a:t> model of </a:t>
            </a:r>
            <a:r>
              <a:rPr lang="tr-TR" dirty="0" err="1"/>
              <a:t>the</a:t>
            </a:r>
            <a:r>
              <a:rPr lang="tr-TR" dirty="0"/>
              <a:t> </a:t>
            </a:r>
            <a:r>
              <a:rPr lang="tr-TR" dirty="0" err="1"/>
              <a:t>facility</a:t>
            </a:r>
            <a:r>
              <a:rPr lang="tr-TR" dirty="0"/>
              <a:t> is </a:t>
            </a:r>
            <a:r>
              <a:rPr lang="tr-TR" dirty="0" err="1"/>
              <a:t>used</a:t>
            </a:r>
            <a:r>
              <a:rPr lang="tr-TR" dirty="0"/>
              <a:t>.</a:t>
            </a:r>
            <a:endParaRPr lang="en-US" dirty="0"/>
          </a:p>
        </p:txBody>
      </p:sp>
    </p:spTree>
    <p:extLst>
      <p:ext uri="{BB962C8B-B14F-4D97-AF65-F5344CB8AC3E}">
        <p14:creationId xmlns:p14="http://schemas.microsoft.com/office/powerpoint/2010/main" val="3463857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847528" y="1124745"/>
          <a:ext cx="73914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1C6F290-D301-4864-9490-340EF11588D9}" type="slidenum">
              <a:rPr lang="en-US" altLang="en-US" smtClean="0"/>
              <a:pPr/>
              <a:t>38</a:t>
            </a:fld>
            <a:endParaRPr lang="en-US" altLang="en-US" dirty="0"/>
          </a:p>
        </p:txBody>
      </p:sp>
    </p:spTree>
    <p:extLst>
      <p:ext uri="{BB962C8B-B14F-4D97-AF65-F5344CB8AC3E}">
        <p14:creationId xmlns:p14="http://schemas.microsoft.com/office/powerpoint/2010/main" val="3558787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309" y="0"/>
            <a:ext cx="7696200" cy="1295400"/>
          </a:xfrm>
        </p:spPr>
        <p:txBody>
          <a:bodyPr/>
          <a:lstStyle/>
          <a:p>
            <a:r>
              <a:rPr lang="tr-TR" dirty="0" err="1"/>
              <a:t>Subfields</a:t>
            </a:r>
            <a:r>
              <a:rPr lang="tr-TR" dirty="0"/>
              <a:t> of OR\IE</a:t>
            </a:r>
            <a:endParaRPr lang="en-US" dirty="0"/>
          </a:p>
        </p:txBody>
      </p:sp>
      <p:sp>
        <p:nvSpPr>
          <p:cNvPr id="3" name="Content Placeholder 2"/>
          <p:cNvSpPr>
            <a:spLocks noGrp="1"/>
          </p:cNvSpPr>
          <p:nvPr>
            <p:ph sz="half" idx="1"/>
          </p:nvPr>
        </p:nvSpPr>
        <p:spPr>
          <a:xfrm>
            <a:off x="1775520" y="1628800"/>
            <a:ext cx="4464496" cy="4248472"/>
          </a:xfrm>
        </p:spPr>
        <p:txBody>
          <a:bodyPr>
            <a:normAutofit lnSpcReduction="10000"/>
          </a:bodyPr>
          <a:lstStyle/>
          <a:p>
            <a:pPr marL="457200" indent="-457200">
              <a:buFont typeface="Wingdings" panose="05000000000000000000" pitchFamily="2" charset="2"/>
              <a:buChar char="q"/>
            </a:pPr>
            <a:r>
              <a:rPr lang="tr-TR" sz="2600" dirty="0"/>
              <a:t>Mathematical </a:t>
            </a:r>
            <a:r>
              <a:rPr lang="tr-TR" sz="2600" dirty="0" err="1"/>
              <a:t>Modelling</a:t>
            </a:r>
            <a:r>
              <a:rPr lang="tr-TR" sz="2600" dirty="0"/>
              <a:t> </a:t>
            </a:r>
          </a:p>
          <a:p>
            <a:pPr marL="457200" indent="-457200">
              <a:buFont typeface="Wingdings" panose="05000000000000000000" pitchFamily="2" charset="2"/>
              <a:buChar char="q"/>
            </a:pPr>
            <a:r>
              <a:rPr lang="tr-TR" sz="2600" dirty="0" err="1"/>
              <a:t>Optimization</a:t>
            </a:r>
            <a:endParaRPr lang="tr-TR" sz="2600" dirty="0"/>
          </a:p>
          <a:p>
            <a:pPr marL="457200" indent="-457200">
              <a:buFont typeface="Wingdings" panose="05000000000000000000" pitchFamily="2" charset="2"/>
              <a:buChar char="q"/>
            </a:pPr>
            <a:r>
              <a:rPr lang="tr-TR" sz="2600" dirty="0">
                <a:solidFill>
                  <a:srgbClr val="FF0000"/>
                </a:solidFill>
              </a:rPr>
              <a:t>Data Mining\Science</a:t>
            </a:r>
          </a:p>
          <a:p>
            <a:pPr marL="457200" indent="-457200">
              <a:buFont typeface="Wingdings" panose="05000000000000000000" pitchFamily="2" charset="2"/>
              <a:buChar char="q"/>
            </a:pPr>
            <a:r>
              <a:rPr lang="tr-TR" sz="2600" dirty="0" err="1"/>
              <a:t>Logistics</a:t>
            </a:r>
            <a:r>
              <a:rPr lang="tr-TR" sz="2600" dirty="0"/>
              <a:t> </a:t>
            </a:r>
          </a:p>
          <a:p>
            <a:pPr marL="457200" indent="-457200">
              <a:buFont typeface="Wingdings" panose="05000000000000000000" pitchFamily="2" charset="2"/>
              <a:buChar char="q"/>
            </a:pPr>
            <a:r>
              <a:rPr lang="tr-TR" sz="2600" dirty="0" err="1"/>
              <a:t>Simulation</a:t>
            </a:r>
            <a:endParaRPr lang="tr-TR" sz="2600" dirty="0"/>
          </a:p>
          <a:p>
            <a:pPr marL="457200" indent="-457200">
              <a:buFont typeface="Wingdings" panose="05000000000000000000" pitchFamily="2" charset="2"/>
              <a:buChar char="q"/>
            </a:pPr>
            <a:r>
              <a:rPr lang="tr-TR" sz="2600" dirty="0" err="1"/>
              <a:t>Quality</a:t>
            </a:r>
            <a:r>
              <a:rPr lang="tr-TR" sz="2600" dirty="0"/>
              <a:t> Control</a:t>
            </a:r>
          </a:p>
          <a:p>
            <a:pPr marL="457200" indent="-457200">
              <a:buFont typeface="Wingdings" panose="05000000000000000000" pitchFamily="2" charset="2"/>
              <a:buChar char="q"/>
            </a:pPr>
            <a:r>
              <a:rPr lang="tr-TR" sz="2600" dirty="0" err="1"/>
              <a:t>Probabilty</a:t>
            </a:r>
            <a:r>
              <a:rPr lang="tr-TR" sz="2600" dirty="0"/>
              <a:t> </a:t>
            </a:r>
            <a:r>
              <a:rPr lang="tr-TR" sz="2600" dirty="0" err="1"/>
              <a:t>and</a:t>
            </a:r>
            <a:r>
              <a:rPr lang="tr-TR" sz="2600" dirty="0"/>
              <a:t> </a:t>
            </a:r>
            <a:r>
              <a:rPr lang="tr-TR" sz="2600" dirty="0" err="1"/>
              <a:t>Statistics</a:t>
            </a:r>
            <a:endParaRPr lang="tr-TR" sz="2600" dirty="0"/>
          </a:p>
          <a:p>
            <a:pPr marL="457200" indent="-457200">
              <a:buFont typeface="Wingdings" panose="05000000000000000000" pitchFamily="2" charset="2"/>
              <a:buChar char="q"/>
            </a:pPr>
            <a:r>
              <a:rPr lang="tr-TR" sz="2600" dirty="0" err="1"/>
              <a:t>Decision</a:t>
            </a:r>
            <a:r>
              <a:rPr lang="tr-TR" sz="2600" dirty="0"/>
              <a:t> </a:t>
            </a:r>
            <a:r>
              <a:rPr lang="tr-TR" sz="2600" dirty="0" err="1"/>
              <a:t>Support</a:t>
            </a:r>
            <a:r>
              <a:rPr lang="tr-TR" sz="2600" dirty="0"/>
              <a:t> </a:t>
            </a:r>
            <a:r>
              <a:rPr lang="tr-TR" sz="2600" dirty="0" err="1"/>
              <a:t>Systems</a:t>
            </a:r>
            <a:endParaRPr lang="tr-TR" sz="2600" dirty="0"/>
          </a:p>
          <a:p>
            <a:pPr marL="457200" indent="-457200">
              <a:buFont typeface="Wingdings" panose="05000000000000000000" pitchFamily="2" charset="2"/>
              <a:buChar char="q"/>
            </a:pPr>
            <a:r>
              <a:rPr lang="tr-TR" sz="2600" dirty="0" err="1"/>
              <a:t>Scheduling</a:t>
            </a:r>
            <a:endParaRPr lang="tr-TR" sz="2600" dirty="0"/>
          </a:p>
          <a:p>
            <a:endParaRPr lang="en-US" dirty="0"/>
          </a:p>
        </p:txBody>
      </p:sp>
      <p:sp>
        <p:nvSpPr>
          <p:cNvPr id="4" name="Content Placeholder 3"/>
          <p:cNvSpPr>
            <a:spLocks noGrp="1"/>
          </p:cNvSpPr>
          <p:nvPr>
            <p:ph sz="half" idx="2"/>
          </p:nvPr>
        </p:nvSpPr>
        <p:spPr>
          <a:xfrm>
            <a:off x="6312024" y="1628801"/>
            <a:ext cx="4211960" cy="4411663"/>
          </a:xfrm>
        </p:spPr>
        <p:txBody>
          <a:bodyPr>
            <a:normAutofit lnSpcReduction="10000"/>
          </a:bodyPr>
          <a:lstStyle/>
          <a:p>
            <a:pPr marL="457200" indent="-457200">
              <a:buFont typeface="Wingdings" panose="05000000000000000000" pitchFamily="2" charset="2"/>
              <a:buChar char="q"/>
            </a:pPr>
            <a:r>
              <a:rPr lang="tr-TR" sz="2400" dirty="0"/>
              <a:t>Financial </a:t>
            </a:r>
            <a:r>
              <a:rPr lang="tr-TR" sz="2400" dirty="0" err="1"/>
              <a:t>Engineering</a:t>
            </a:r>
            <a:endParaRPr lang="tr-TR" sz="2400" dirty="0"/>
          </a:p>
          <a:p>
            <a:pPr marL="457200" indent="-457200">
              <a:buFont typeface="Wingdings" panose="05000000000000000000" pitchFamily="2" charset="2"/>
              <a:buChar char="q"/>
            </a:pPr>
            <a:r>
              <a:rPr lang="tr-TR" sz="2400" dirty="0"/>
              <a:t>Game </a:t>
            </a:r>
            <a:r>
              <a:rPr lang="tr-TR" sz="2400" dirty="0" err="1"/>
              <a:t>Theory</a:t>
            </a:r>
            <a:endParaRPr lang="tr-TR" sz="2400" dirty="0"/>
          </a:p>
          <a:p>
            <a:pPr marL="457200" indent="-457200">
              <a:buFont typeface="Wingdings" panose="05000000000000000000" pitchFamily="2" charset="2"/>
              <a:buChar char="q"/>
            </a:pPr>
            <a:r>
              <a:rPr lang="tr-TR" sz="2400" dirty="0" err="1"/>
              <a:t>Graph</a:t>
            </a:r>
            <a:r>
              <a:rPr lang="tr-TR" sz="2400" dirty="0"/>
              <a:t> </a:t>
            </a:r>
            <a:r>
              <a:rPr lang="tr-TR" sz="2400" dirty="0" err="1"/>
              <a:t>Theory</a:t>
            </a:r>
            <a:endParaRPr lang="tr-TR" sz="2400" dirty="0"/>
          </a:p>
          <a:p>
            <a:pPr marL="457200" indent="-457200">
              <a:buFont typeface="Wingdings" panose="05000000000000000000" pitchFamily="2" charset="2"/>
              <a:buChar char="q"/>
            </a:pPr>
            <a:r>
              <a:rPr lang="tr-TR" sz="2400" dirty="0" err="1"/>
              <a:t>Supply</a:t>
            </a:r>
            <a:r>
              <a:rPr lang="tr-TR" sz="2400" dirty="0"/>
              <a:t> </a:t>
            </a:r>
            <a:r>
              <a:rPr lang="tr-TR" sz="2400" dirty="0" err="1"/>
              <a:t>Chain</a:t>
            </a:r>
            <a:r>
              <a:rPr lang="tr-TR" sz="2400" dirty="0"/>
              <a:t> Management</a:t>
            </a:r>
          </a:p>
          <a:p>
            <a:pPr marL="457200" indent="-457200">
              <a:buFont typeface="Wingdings" panose="05000000000000000000" pitchFamily="2" charset="2"/>
              <a:buChar char="q"/>
            </a:pPr>
            <a:r>
              <a:rPr lang="tr-TR" sz="2400" dirty="0"/>
              <a:t>Project Management</a:t>
            </a:r>
          </a:p>
          <a:p>
            <a:pPr marL="457200" indent="-457200">
              <a:buFont typeface="Wingdings" panose="05000000000000000000" pitchFamily="2" charset="2"/>
              <a:buChar char="q"/>
            </a:pPr>
            <a:r>
              <a:rPr lang="tr-TR" sz="2400" dirty="0" err="1"/>
              <a:t>Forecasting</a:t>
            </a:r>
            <a:endParaRPr lang="tr-TR" sz="2400" dirty="0"/>
          </a:p>
          <a:p>
            <a:pPr marL="457200" indent="-457200">
              <a:buFont typeface="Wingdings" panose="05000000000000000000" pitchFamily="2" charset="2"/>
              <a:buChar char="q"/>
            </a:pPr>
            <a:r>
              <a:rPr lang="tr-TR" sz="2400" dirty="0"/>
              <a:t>…</a:t>
            </a:r>
            <a:endParaRPr lang="en-US" sz="2400" dirty="0"/>
          </a:p>
        </p:txBody>
      </p:sp>
      <p:sp>
        <p:nvSpPr>
          <p:cNvPr id="5" name="Slide Number Placeholder 4"/>
          <p:cNvSpPr>
            <a:spLocks noGrp="1"/>
          </p:cNvSpPr>
          <p:nvPr>
            <p:ph type="sldNum" sz="quarter" idx="12"/>
          </p:nvPr>
        </p:nvSpPr>
        <p:spPr/>
        <p:txBody>
          <a:bodyPr/>
          <a:lstStyle/>
          <a:p>
            <a:fld id="{0927AF89-6755-46F5-BBCF-E571D7F311A5}" type="slidenum">
              <a:rPr lang="en-US" altLang="en-US" smtClean="0"/>
              <a:pPr/>
              <a:t>39</a:t>
            </a:fld>
            <a:endParaRPr lang="en-US" altLang="en-US" dirty="0"/>
          </a:p>
        </p:txBody>
      </p:sp>
      <p:sp>
        <p:nvSpPr>
          <p:cNvPr id="6" name="Rectangle 5"/>
          <p:cNvSpPr/>
          <p:nvPr/>
        </p:nvSpPr>
        <p:spPr bwMode="auto">
          <a:xfrm>
            <a:off x="1792895" y="1628800"/>
            <a:ext cx="4248472" cy="4248472"/>
          </a:xfrm>
          <a:prstGeom prst="rect">
            <a:avLst/>
          </a:prstGeom>
          <a:noFill/>
          <a:ln w="25400">
            <a:solidFill>
              <a:srgbClr val="FF0000"/>
            </a:solidFill>
          </a:ln>
          <a:effectLst/>
        </p:spPr>
        <p:txBody>
          <a:bodyPr vert="horz" wrap="square" lIns="91440" tIns="45720" rIns="91440" bIns="45720" numCol="1" rtlCol="0" anchor="t" anchorCtr="0" compatLnSpc="1">
            <a:prstTxWarp prst="textNoShape">
              <a:avLst/>
            </a:prstTxWarp>
          </a:bodyPr>
          <a:lstStyle/>
          <a:p>
            <a:pPr marL="692150" indent="-347663" fontAlgn="base">
              <a:spcBef>
                <a:spcPct val="20000"/>
              </a:spcBef>
              <a:spcAft>
                <a:spcPct val="0"/>
              </a:spcAft>
              <a:buClr>
                <a:schemeClr val="accent2"/>
              </a:buClr>
              <a:buSzPct val="70000"/>
              <a:buFont typeface="Wingdings" pitchFamily="2" charset="2"/>
              <a:buChar char="l"/>
            </a:pPr>
            <a:endParaRPr lang="en-US" sz="2600">
              <a:latin typeface="Arial" charset="0"/>
            </a:endParaRPr>
          </a:p>
        </p:txBody>
      </p:sp>
    </p:spTree>
    <p:extLst>
      <p:ext uri="{BB962C8B-B14F-4D97-AF65-F5344CB8AC3E}">
        <p14:creationId xmlns:p14="http://schemas.microsoft.com/office/powerpoint/2010/main" val="37846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460AA-1533-4548-8781-A6D0EAE276D6}" type="slidenum">
              <a:rPr lang="en-US" altLang="en-US" smtClean="0"/>
              <a:pPr/>
              <a:t>4</a:t>
            </a:fld>
            <a:endParaRPr lang="en-US" altLang="en-US" dirty="0"/>
          </a:p>
        </p:txBody>
      </p:sp>
      <p:pic>
        <p:nvPicPr>
          <p:cNvPr id="3" name="Picture 5" descr="JamesWa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594" y="1772817"/>
            <a:ext cx="26892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2298592" y="929104"/>
            <a:ext cx="4373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tr-TR" altLang="en-US" sz="2400" dirty="0"/>
              <a:t>1736 - 1819: </a:t>
            </a:r>
            <a:r>
              <a:rPr lang="en-AU" altLang="en-US" sz="2400" dirty="0"/>
              <a:t>James Watt</a:t>
            </a:r>
            <a:endParaRPr lang="tr-TR" altLang="en-US" sz="2400" dirty="0"/>
          </a:p>
        </p:txBody>
      </p:sp>
      <p:pic>
        <p:nvPicPr>
          <p:cNvPr id="5" name="EMNrtOcZ6XQ"/>
          <p:cNvPicPr>
            <a:picLocks noRot="1" noChangeAspect="1"/>
          </p:cNvPicPr>
          <p:nvPr>
            <a:videoFile r:link="rId1"/>
          </p:nvPr>
        </p:nvPicPr>
        <p:blipFill>
          <a:blip r:embed="rId4"/>
          <a:stretch>
            <a:fillRect/>
          </a:stretch>
        </p:blipFill>
        <p:spPr>
          <a:xfrm>
            <a:off x="5447927" y="1799177"/>
            <a:ext cx="4572000" cy="3448677"/>
          </a:xfrm>
          <a:prstGeom prst="rect">
            <a:avLst/>
          </a:prstGeom>
        </p:spPr>
      </p:pic>
      <p:sp>
        <p:nvSpPr>
          <p:cNvPr id="6" name="TextBox 5"/>
          <p:cNvSpPr txBox="1"/>
          <p:nvPr/>
        </p:nvSpPr>
        <p:spPr>
          <a:xfrm>
            <a:off x="5874702" y="5366345"/>
            <a:ext cx="3672408" cy="369332"/>
          </a:xfrm>
          <a:prstGeom prst="rect">
            <a:avLst/>
          </a:prstGeom>
          <a:noFill/>
        </p:spPr>
        <p:txBody>
          <a:bodyPr wrap="square" rtlCol="0">
            <a:spAutoFit/>
          </a:bodyPr>
          <a:lstStyle/>
          <a:p>
            <a:pPr>
              <a:buNone/>
            </a:pPr>
            <a:r>
              <a:rPr lang="tr-TR" dirty="0"/>
              <a:t>  </a:t>
            </a:r>
            <a:r>
              <a:rPr lang="tr-TR" dirty="0" err="1"/>
              <a:t>Watt’s</a:t>
            </a:r>
            <a:r>
              <a:rPr lang="tr-TR" dirty="0"/>
              <a:t> </a:t>
            </a:r>
            <a:r>
              <a:rPr lang="tr-TR" dirty="0" err="1"/>
              <a:t>Steam</a:t>
            </a:r>
            <a:r>
              <a:rPr lang="tr-TR" dirty="0"/>
              <a:t> Engine</a:t>
            </a:r>
            <a:endParaRPr lang="en-US" dirty="0"/>
          </a:p>
        </p:txBody>
      </p:sp>
    </p:spTree>
    <p:extLst>
      <p:ext uri="{BB962C8B-B14F-4D97-AF65-F5344CB8AC3E}">
        <p14:creationId xmlns:p14="http://schemas.microsoft.com/office/powerpoint/2010/main" val="2785699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4" descr="rel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054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D46A-9E73-4E5D-9C6B-E2E03AF6602B}"/>
              </a:ext>
            </a:extLst>
          </p:cNvPr>
          <p:cNvSpPr>
            <a:spLocks noGrp="1"/>
          </p:cNvSpPr>
          <p:nvPr>
            <p:ph type="title"/>
          </p:nvPr>
        </p:nvSpPr>
        <p:spPr/>
        <p:txBody>
          <a:bodyPr/>
          <a:lstStyle/>
          <a:p>
            <a:r>
              <a:rPr lang="tr-TR" dirty="0"/>
              <a:t>Definition of Science</a:t>
            </a:r>
            <a:endParaRPr lang="en-US" dirty="0"/>
          </a:p>
        </p:txBody>
      </p:sp>
      <p:sp>
        <p:nvSpPr>
          <p:cNvPr id="3" name="Content Placeholder 2">
            <a:extLst>
              <a:ext uri="{FF2B5EF4-FFF2-40B4-BE49-F238E27FC236}">
                <a16:creationId xmlns:a16="http://schemas.microsoft.com/office/drawing/2014/main" id="{C988398B-9203-48A8-9393-F97420350972}"/>
              </a:ext>
            </a:extLst>
          </p:cNvPr>
          <p:cNvSpPr>
            <a:spLocks noGrp="1"/>
          </p:cNvSpPr>
          <p:nvPr>
            <p:ph idx="1"/>
          </p:nvPr>
        </p:nvSpPr>
        <p:spPr/>
        <p:txBody>
          <a:bodyPr/>
          <a:lstStyle/>
          <a:p>
            <a:pPr marL="0" indent="0">
              <a:buNone/>
            </a:pPr>
            <a:r>
              <a:rPr lang="tr-TR" dirty="0"/>
              <a:t>«</a:t>
            </a:r>
            <a:r>
              <a:rPr lang="en-US" dirty="0"/>
              <a:t>the intellectual and practical activity encompassing the systematic study of the structure and </a:t>
            </a:r>
            <a:r>
              <a:rPr lang="en-US" dirty="0" err="1"/>
              <a:t>behaviour</a:t>
            </a:r>
            <a:r>
              <a:rPr lang="en-US" dirty="0"/>
              <a:t> of the physical and natural world through observation and experiment.</a:t>
            </a:r>
            <a:r>
              <a:rPr lang="tr-TR" dirty="0"/>
              <a:t>»</a:t>
            </a:r>
            <a:endParaRPr lang="en-US" dirty="0"/>
          </a:p>
        </p:txBody>
      </p:sp>
    </p:spTree>
    <p:extLst>
      <p:ext uri="{BB962C8B-B14F-4D97-AF65-F5344CB8AC3E}">
        <p14:creationId xmlns:p14="http://schemas.microsoft.com/office/powerpoint/2010/main" val="2242200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752128"/>
          </a:xfrm>
        </p:spPr>
        <p:txBody>
          <a:bodyPr/>
          <a:lstStyle/>
          <a:p>
            <a:r>
              <a:rPr lang="tr-TR" dirty="0"/>
              <a:t>Is </a:t>
            </a:r>
            <a:r>
              <a:rPr lang="tr-TR" dirty="0" err="1"/>
              <a:t>Engineering</a:t>
            </a:r>
            <a:r>
              <a:rPr lang="tr-TR" dirty="0"/>
              <a:t> a </a:t>
            </a:r>
            <a:r>
              <a:rPr lang="tr-TR" dirty="0" err="1"/>
              <a:t>Science</a:t>
            </a:r>
            <a:r>
              <a:rPr lang="tr-TR" dirty="0"/>
              <a:t> ?</a:t>
            </a:r>
            <a:endParaRPr lang="en-US" dirty="0"/>
          </a:p>
        </p:txBody>
      </p:sp>
      <p:sp>
        <p:nvSpPr>
          <p:cNvPr id="4" name="Content Placeholder 3"/>
          <p:cNvSpPr>
            <a:spLocks noGrp="1"/>
          </p:cNvSpPr>
          <p:nvPr>
            <p:ph idx="1"/>
          </p:nvPr>
        </p:nvSpPr>
        <p:spPr>
          <a:xfrm>
            <a:off x="1847528" y="1268760"/>
            <a:ext cx="7391400" cy="5355312"/>
          </a:xfrm>
          <a:prstGeom prst="rect">
            <a:avLst/>
          </a:prstGeom>
        </p:spPr>
        <p:txBody>
          <a:bodyPr wrap="square">
            <a:spAutoFit/>
          </a:bodyPr>
          <a:lstStyle/>
          <a:p>
            <a:pPr marL="0" indent="0" algn="just">
              <a:buNone/>
            </a:pPr>
            <a:r>
              <a:rPr lang="tr-TR" dirty="0" err="1"/>
              <a:t>Answer</a:t>
            </a:r>
            <a:r>
              <a:rPr lang="tr-TR" dirty="0"/>
              <a:t> is No.</a:t>
            </a:r>
          </a:p>
          <a:p>
            <a:pPr marL="0" indent="0" algn="just"/>
            <a:endParaRPr lang="tr-TR" dirty="0"/>
          </a:p>
          <a:p>
            <a:pPr marL="0" indent="0" algn="just">
              <a:buNone/>
            </a:pPr>
            <a:r>
              <a:rPr lang="tr-TR" dirty="0"/>
              <a:t>‘‘</a:t>
            </a:r>
            <a:r>
              <a:rPr lang="en-US" dirty="0"/>
              <a:t>Discovery is the essence of science. Engineers innovate solutions to real-world challenges in society. While it is true that engineering without science could be haphazard; without engineering, scientific discovery would </a:t>
            </a:r>
            <a:r>
              <a:rPr lang="tr-TR" dirty="0" err="1"/>
              <a:t>only</a:t>
            </a:r>
            <a:r>
              <a:rPr lang="tr-TR" dirty="0"/>
              <a:t> </a:t>
            </a:r>
            <a:r>
              <a:rPr lang="en-US" dirty="0"/>
              <a:t>be</a:t>
            </a:r>
            <a:r>
              <a:rPr lang="tr-TR" dirty="0"/>
              <a:t> </a:t>
            </a:r>
            <a:r>
              <a:rPr lang="en-US" dirty="0"/>
              <a:t>an academic pursuit.</a:t>
            </a:r>
            <a:r>
              <a:rPr lang="tr-TR" dirty="0"/>
              <a:t>’’</a:t>
            </a:r>
          </a:p>
          <a:p>
            <a:pPr marL="0" indent="0" algn="just"/>
            <a:endParaRPr lang="tr-TR" dirty="0"/>
          </a:p>
          <a:p>
            <a:pPr marL="0" indent="0" algn="just"/>
            <a:endParaRPr lang="tr-TR" dirty="0"/>
          </a:p>
          <a:p>
            <a:pPr marL="0" indent="0" algn="just"/>
            <a:r>
              <a:rPr lang="tr-TR" sz="1800" dirty="0" err="1"/>
              <a:t>haphazard</a:t>
            </a:r>
            <a:r>
              <a:rPr lang="tr-TR" sz="1800" dirty="0"/>
              <a:t>: gelişigüzel </a:t>
            </a:r>
          </a:p>
          <a:p>
            <a:pPr marL="0" indent="0" algn="just"/>
            <a:r>
              <a:rPr lang="tr-TR" sz="1800" dirty="0" err="1"/>
              <a:t>pursuit</a:t>
            </a:r>
            <a:r>
              <a:rPr lang="tr-TR" sz="1800" dirty="0"/>
              <a:t>: arayış, uğraş </a:t>
            </a:r>
          </a:p>
        </p:txBody>
      </p:sp>
    </p:spTree>
    <p:extLst>
      <p:ext uri="{BB962C8B-B14F-4D97-AF65-F5344CB8AC3E}">
        <p14:creationId xmlns:p14="http://schemas.microsoft.com/office/powerpoint/2010/main" val="12335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85095"/>
            <a:ext cx="7696200" cy="792088"/>
          </a:xfrm>
        </p:spPr>
        <p:txBody>
          <a:bodyPr/>
          <a:lstStyle/>
          <a:p>
            <a:r>
              <a:rPr lang="tr-TR" sz="2800" dirty="0" err="1"/>
              <a:t>Industrial</a:t>
            </a:r>
            <a:r>
              <a:rPr lang="tr-TR" sz="2800" dirty="0"/>
              <a:t> </a:t>
            </a:r>
            <a:r>
              <a:rPr lang="tr-TR" sz="2800" dirty="0" err="1"/>
              <a:t>Engineering</a:t>
            </a:r>
            <a:r>
              <a:rPr lang="tr-TR" sz="2800" dirty="0"/>
              <a:t> – </a:t>
            </a:r>
            <a:r>
              <a:rPr lang="tr-TR" sz="2800" dirty="0" err="1"/>
              <a:t>Science</a:t>
            </a:r>
            <a:r>
              <a:rPr lang="tr-TR" sz="2800" dirty="0"/>
              <a:t> of </a:t>
            </a:r>
            <a:r>
              <a:rPr lang="tr-TR" sz="2800" dirty="0" err="1"/>
              <a:t>Better</a:t>
            </a:r>
            <a:endParaRPr lang="en-US" sz="2800" dirty="0"/>
          </a:p>
        </p:txBody>
      </p:sp>
      <p:sp>
        <p:nvSpPr>
          <p:cNvPr id="3" name="Content Placeholder 2"/>
          <p:cNvSpPr>
            <a:spLocks noGrp="1"/>
          </p:cNvSpPr>
          <p:nvPr>
            <p:ph idx="1"/>
          </p:nvPr>
        </p:nvSpPr>
        <p:spPr>
          <a:xfrm>
            <a:off x="1631504" y="1556794"/>
            <a:ext cx="5112568" cy="4824535"/>
          </a:xfrm>
        </p:spPr>
        <p:style>
          <a:lnRef idx="2">
            <a:schemeClr val="accent1"/>
          </a:lnRef>
          <a:fillRef idx="1">
            <a:schemeClr val="lt1"/>
          </a:fillRef>
          <a:effectRef idx="0">
            <a:schemeClr val="accent1"/>
          </a:effectRef>
          <a:fontRef idx="minor">
            <a:schemeClr val="dk1"/>
          </a:fontRef>
        </p:style>
        <p:txBody>
          <a:bodyPr>
            <a:normAutofit/>
          </a:bodyPr>
          <a:lstStyle/>
          <a:p>
            <a:pPr algn="just">
              <a:buSzPct val="65000"/>
              <a:buFont typeface="Wingdings" panose="05000000000000000000" pitchFamily="2" charset="2"/>
              <a:buChar char="q"/>
            </a:pPr>
            <a:endParaRPr lang="tr-TR" sz="1600" dirty="0"/>
          </a:p>
          <a:p>
            <a:pPr algn="just">
              <a:buSzPct val="65000"/>
              <a:buFont typeface="Wingdings" panose="05000000000000000000" pitchFamily="2" charset="2"/>
              <a:buChar char="q"/>
            </a:pPr>
            <a:r>
              <a:rPr lang="en-US" sz="1600" dirty="0"/>
              <a:t>Industrial</a:t>
            </a:r>
            <a:r>
              <a:rPr lang="tr-TR" sz="1600" dirty="0"/>
              <a:t> </a:t>
            </a:r>
            <a:r>
              <a:rPr lang="en-US" sz="1600" dirty="0"/>
              <a:t>engineering is a branch of</a:t>
            </a:r>
            <a:r>
              <a:rPr lang="tr-TR" sz="1600" dirty="0"/>
              <a:t> </a:t>
            </a:r>
            <a:r>
              <a:rPr lang="en-US" sz="1600" dirty="0"/>
              <a:t>engineering which deals with the </a:t>
            </a:r>
            <a:r>
              <a:rPr lang="en-US" sz="1600" b="1" dirty="0"/>
              <a:t>optimization</a:t>
            </a:r>
            <a:r>
              <a:rPr lang="en-US" sz="1600" dirty="0"/>
              <a:t> of complex </a:t>
            </a:r>
            <a:r>
              <a:rPr lang="en-US" sz="1600" b="1" dirty="0"/>
              <a:t>processes</a:t>
            </a:r>
            <a:r>
              <a:rPr lang="en-US" sz="1600" dirty="0"/>
              <a:t> or </a:t>
            </a:r>
            <a:r>
              <a:rPr lang="en-US" sz="1600" b="1" dirty="0"/>
              <a:t>systems</a:t>
            </a:r>
            <a:r>
              <a:rPr lang="en-US" sz="1600" dirty="0"/>
              <a:t>.</a:t>
            </a:r>
            <a:endParaRPr lang="tr-TR" sz="1600" dirty="0"/>
          </a:p>
          <a:p>
            <a:pPr algn="just">
              <a:buSzPct val="65000"/>
              <a:buFont typeface="Wingdings" panose="05000000000000000000" pitchFamily="2" charset="2"/>
              <a:buChar char="q"/>
            </a:pPr>
            <a:endParaRPr lang="tr-TR" sz="1600" dirty="0"/>
          </a:p>
          <a:p>
            <a:pPr algn="just">
              <a:buSzPct val="65000"/>
              <a:buFont typeface="Wingdings" panose="05000000000000000000" pitchFamily="2" charset="2"/>
              <a:buChar char="q"/>
            </a:pPr>
            <a:r>
              <a:rPr lang="en-US" sz="1600" dirty="0"/>
              <a:t>Industrial engineers</a:t>
            </a:r>
            <a:r>
              <a:rPr lang="tr-TR" sz="1600" dirty="0"/>
              <a:t> </a:t>
            </a:r>
            <a:r>
              <a:rPr lang="en-US" sz="1600" dirty="0"/>
              <a:t>figure out </a:t>
            </a:r>
            <a:r>
              <a:rPr lang="en-US" sz="1600" b="1" dirty="0">
                <a:solidFill>
                  <a:schemeClr val="tx2"/>
                </a:solidFill>
              </a:rPr>
              <a:t>ways to do things better</a:t>
            </a:r>
            <a:r>
              <a:rPr lang="en-US" sz="1600" dirty="0"/>
              <a:t>. They engineer </a:t>
            </a:r>
            <a:r>
              <a:rPr lang="en-US" sz="1600" b="1" dirty="0">
                <a:solidFill>
                  <a:schemeClr val="tx2"/>
                </a:solidFill>
              </a:rPr>
              <a:t>processes</a:t>
            </a:r>
            <a:r>
              <a:rPr lang="en-US" sz="1600" dirty="0">
                <a:solidFill>
                  <a:schemeClr val="tx2"/>
                </a:solidFill>
              </a:rPr>
              <a:t> </a:t>
            </a:r>
            <a:r>
              <a:rPr lang="en-US" sz="1600" dirty="0"/>
              <a:t>and </a:t>
            </a:r>
            <a:r>
              <a:rPr lang="en-US" sz="1600" b="1" dirty="0">
                <a:solidFill>
                  <a:schemeClr val="tx2"/>
                </a:solidFill>
              </a:rPr>
              <a:t>systems</a:t>
            </a:r>
            <a:r>
              <a:rPr lang="en-US" sz="1600" dirty="0">
                <a:solidFill>
                  <a:schemeClr val="tx2"/>
                </a:solidFill>
              </a:rPr>
              <a:t> </a:t>
            </a:r>
            <a:r>
              <a:rPr lang="en-US" sz="1600" dirty="0"/>
              <a:t>that improve quality and productivity.</a:t>
            </a:r>
            <a:endParaRPr lang="tr-TR" sz="1600" dirty="0"/>
          </a:p>
          <a:p>
            <a:pPr algn="just">
              <a:buSzPct val="65000"/>
              <a:buFont typeface="Wingdings" panose="05000000000000000000" pitchFamily="2" charset="2"/>
              <a:buChar char="q"/>
            </a:pPr>
            <a:endParaRPr lang="tr-TR" sz="1600" dirty="0"/>
          </a:p>
          <a:p>
            <a:pPr algn="just">
              <a:buSzPct val="65000"/>
              <a:buFont typeface="Wingdings" panose="05000000000000000000" pitchFamily="2" charset="2"/>
              <a:buChar char="q"/>
            </a:pPr>
            <a:r>
              <a:rPr lang="tr-TR" sz="1600" dirty="0" err="1"/>
              <a:t>Industrial</a:t>
            </a:r>
            <a:r>
              <a:rPr lang="tr-TR" sz="1600" dirty="0"/>
              <a:t> </a:t>
            </a:r>
            <a:r>
              <a:rPr lang="en-US" sz="1600" dirty="0"/>
              <a:t>engineers</a:t>
            </a:r>
            <a:r>
              <a:rPr lang="tr-TR" sz="1600" dirty="0"/>
              <a:t> </a:t>
            </a:r>
            <a:r>
              <a:rPr lang="en-US" sz="1600" b="1" dirty="0"/>
              <a:t>design</a:t>
            </a:r>
            <a:r>
              <a:rPr lang="en-US" sz="1600" dirty="0"/>
              <a:t> or </a:t>
            </a:r>
            <a:r>
              <a:rPr lang="en-US" sz="1600" b="1" dirty="0"/>
              <a:t>improve</a:t>
            </a:r>
            <a:r>
              <a:rPr lang="en-US" sz="1600" dirty="0"/>
              <a:t> </a:t>
            </a:r>
            <a:r>
              <a:rPr lang="en-US" sz="1600" b="1" dirty="0"/>
              <a:t>systems</a:t>
            </a:r>
            <a:r>
              <a:rPr lang="en-US" sz="1600" dirty="0"/>
              <a:t> for the </a:t>
            </a:r>
            <a:r>
              <a:rPr lang="en-US" sz="1600" b="1" dirty="0"/>
              <a:t>physical distribution of goods and services</a:t>
            </a:r>
            <a:r>
              <a:rPr lang="tr-TR" sz="1600" dirty="0"/>
              <a:t>.</a:t>
            </a:r>
          </a:p>
          <a:p>
            <a:pPr algn="just">
              <a:buSzPct val="65000"/>
              <a:buFont typeface="Wingdings" panose="05000000000000000000" pitchFamily="2" charset="2"/>
              <a:buChar char="q"/>
            </a:pPr>
            <a:endParaRPr lang="tr-TR" sz="1600" dirty="0"/>
          </a:p>
          <a:p>
            <a:pPr algn="just">
              <a:buSzPct val="65000"/>
              <a:buFont typeface="Wingdings" panose="05000000000000000000" pitchFamily="2" charset="2"/>
              <a:buChar char="q"/>
            </a:pPr>
            <a:r>
              <a:rPr lang="en-US" sz="1600" dirty="0"/>
              <a:t>It is concerned with the </a:t>
            </a:r>
            <a:r>
              <a:rPr lang="en-US" sz="1600" b="1" dirty="0">
                <a:solidFill>
                  <a:schemeClr val="tx2"/>
                </a:solidFill>
              </a:rPr>
              <a:t>development</a:t>
            </a:r>
            <a:r>
              <a:rPr lang="en-US" sz="1600" dirty="0">
                <a:solidFill>
                  <a:schemeClr val="tx2"/>
                </a:solidFill>
              </a:rPr>
              <a:t>,</a:t>
            </a:r>
            <a:r>
              <a:rPr lang="en-US" sz="1600" dirty="0"/>
              <a:t> </a:t>
            </a:r>
            <a:r>
              <a:rPr lang="en-US" sz="1600" b="1" dirty="0">
                <a:solidFill>
                  <a:schemeClr val="tx2"/>
                </a:solidFill>
              </a:rPr>
              <a:t>improvement</a:t>
            </a:r>
            <a:r>
              <a:rPr lang="en-US" sz="1600" dirty="0">
                <a:solidFill>
                  <a:schemeClr val="tx2"/>
                </a:solidFill>
              </a:rPr>
              <a:t>, </a:t>
            </a:r>
            <a:r>
              <a:rPr lang="en-US" sz="1600" b="1" dirty="0">
                <a:solidFill>
                  <a:schemeClr val="tx2"/>
                </a:solidFill>
              </a:rPr>
              <a:t>implementation</a:t>
            </a:r>
            <a:r>
              <a:rPr lang="en-US" sz="1600" dirty="0">
                <a:solidFill>
                  <a:schemeClr val="tx2"/>
                </a:solidFill>
              </a:rPr>
              <a:t> </a:t>
            </a:r>
            <a:r>
              <a:rPr lang="en-US" sz="1600" dirty="0"/>
              <a:t>of </a:t>
            </a:r>
            <a:r>
              <a:rPr lang="en-US" sz="1600" b="1" dirty="0">
                <a:solidFill>
                  <a:schemeClr val="tx2"/>
                </a:solidFill>
              </a:rPr>
              <a:t>systems</a:t>
            </a:r>
            <a:r>
              <a:rPr lang="tr-TR" sz="1600" dirty="0">
                <a:solidFill>
                  <a:schemeClr val="tx2"/>
                </a:solidFill>
              </a:rPr>
              <a:t> </a:t>
            </a:r>
            <a:r>
              <a:rPr lang="tr-TR" sz="1600" dirty="0" err="1"/>
              <a:t>or</a:t>
            </a:r>
            <a:r>
              <a:rPr lang="tr-TR" sz="1600" dirty="0"/>
              <a:t> </a:t>
            </a:r>
            <a:r>
              <a:rPr lang="tr-TR" sz="1600" b="1" dirty="0" err="1">
                <a:solidFill>
                  <a:schemeClr val="tx2"/>
                </a:solidFill>
              </a:rPr>
              <a:t>processes</a:t>
            </a:r>
            <a:r>
              <a:rPr lang="tr-TR" sz="1600" dirty="0"/>
              <a:t>.</a:t>
            </a:r>
          </a:p>
          <a:p>
            <a:pPr algn="just">
              <a:buSzPct val="65000"/>
              <a:buFont typeface="Wingdings" panose="05000000000000000000" pitchFamily="2" charset="2"/>
              <a:buChar char="q"/>
            </a:pPr>
            <a:endParaRPr lang="tr-TR" sz="1600" dirty="0"/>
          </a:p>
          <a:p>
            <a:pPr marL="0" indent="0" algn="just">
              <a:buSzPct val="65000"/>
            </a:pPr>
            <a:endParaRPr lang="tr-TR" sz="1900" dirty="0"/>
          </a:p>
          <a:p>
            <a:pPr algn="just">
              <a:buSzPct val="65000"/>
              <a:buFont typeface="Wingdings" panose="05000000000000000000" pitchFamily="2" charset="2"/>
              <a:buChar char="q"/>
            </a:pPr>
            <a:endParaRPr lang="tr-TR" sz="1900" dirty="0"/>
          </a:p>
          <a:p>
            <a:pPr marL="344487" lvl="1" indent="0" algn="just">
              <a:buSzPct val="65000"/>
              <a:buNone/>
            </a:pPr>
            <a:endParaRPr lang="tr-TR" sz="1900" dirty="0"/>
          </a:p>
          <a:p>
            <a:pPr algn="just">
              <a:buSzPct val="65000"/>
              <a:buFont typeface="Wingdings" panose="05000000000000000000" pitchFamily="2" charset="2"/>
              <a:buChar char="q"/>
            </a:pPr>
            <a:endParaRPr lang="tr-TR" sz="1600" dirty="0"/>
          </a:p>
          <a:p>
            <a:pPr algn="just">
              <a:buSzPct val="65000"/>
              <a:buFont typeface="Wingdings" panose="05000000000000000000" pitchFamily="2" charset="2"/>
              <a:buChar char="q"/>
            </a:pPr>
            <a:endParaRPr lang="en-US" sz="1800"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43</a:t>
            </a:fld>
            <a:endParaRPr lang="en-US" altLang="en-US" dirty="0"/>
          </a:p>
        </p:txBody>
      </p:sp>
      <p:sp>
        <p:nvSpPr>
          <p:cNvPr id="5" name="Rounded Rectangle 4"/>
          <p:cNvSpPr/>
          <p:nvPr/>
        </p:nvSpPr>
        <p:spPr bwMode="auto">
          <a:xfrm>
            <a:off x="2423592" y="1988840"/>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92150" indent="-347663" fontAlgn="base">
              <a:spcBef>
                <a:spcPct val="20000"/>
              </a:spcBef>
              <a:spcAft>
                <a:spcPct val="0"/>
              </a:spcAft>
              <a:buClr>
                <a:schemeClr val="accent2"/>
              </a:buClr>
              <a:buSzPct val="70000"/>
              <a:buFont typeface="Wingdings" pitchFamily="2" charset="2"/>
              <a:buChar char="l"/>
            </a:pPr>
            <a:endParaRPr lang="en-US" sz="2600">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3" y="1988840"/>
            <a:ext cx="4206227" cy="3744416"/>
          </a:xfrm>
          <a:prstGeom prst="rect">
            <a:avLst/>
          </a:prstGeom>
        </p:spPr>
      </p:pic>
      <p:sp>
        <p:nvSpPr>
          <p:cNvPr id="7" name="Rectangle 6"/>
          <p:cNvSpPr/>
          <p:nvPr/>
        </p:nvSpPr>
        <p:spPr bwMode="auto">
          <a:xfrm>
            <a:off x="6888088" y="1988840"/>
            <a:ext cx="3672408" cy="3744416"/>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92150" indent="-347663" fontAlgn="base">
              <a:spcBef>
                <a:spcPct val="20000"/>
              </a:spcBef>
              <a:spcAft>
                <a:spcPct val="0"/>
              </a:spcAft>
              <a:buClr>
                <a:schemeClr val="accent2"/>
              </a:buClr>
              <a:buSzPct val="70000"/>
              <a:buFont typeface="Wingdings" pitchFamily="2" charset="2"/>
              <a:buChar char="l"/>
            </a:pPr>
            <a:endParaRPr lang="en-US" sz="2600">
              <a:latin typeface="Arial" charset="0"/>
            </a:endParaRPr>
          </a:p>
        </p:txBody>
      </p:sp>
      <p:sp>
        <p:nvSpPr>
          <p:cNvPr id="8" name="TextBox 7"/>
          <p:cNvSpPr txBox="1"/>
          <p:nvPr/>
        </p:nvSpPr>
        <p:spPr>
          <a:xfrm>
            <a:off x="8184232" y="1588730"/>
            <a:ext cx="1368152" cy="400110"/>
          </a:xfrm>
          <a:prstGeom prst="rect">
            <a:avLst/>
          </a:prstGeom>
          <a:noFill/>
        </p:spPr>
        <p:txBody>
          <a:bodyPr wrap="square" rtlCol="0">
            <a:spAutoFit/>
          </a:bodyPr>
          <a:lstStyle/>
          <a:p>
            <a:pPr>
              <a:buNone/>
            </a:pPr>
            <a:r>
              <a:rPr lang="tr-TR" sz="2000" dirty="0" err="1">
                <a:solidFill>
                  <a:srgbClr val="FF0000"/>
                </a:solidFill>
              </a:rPr>
              <a:t>System</a:t>
            </a:r>
            <a:endParaRPr lang="en-US" sz="2000" dirty="0">
              <a:solidFill>
                <a:srgbClr val="FF0000"/>
              </a:solidFill>
            </a:endParaRPr>
          </a:p>
        </p:txBody>
      </p:sp>
    </p:spTree>
    <p:extLst>
      <p:ext uri="{BB962C8B-B14F-4D97-AF65-F5344CB8AC3E}">
        <p14:creationId xmlns:p14="http://schemas.microsoft.com/office/powerpoint/2010/main" val="15961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nodeType="clickEffect">
                                  <p:stCondLst>
                                    <p:cond delay="0"/>
                                  </p:stCondLst>
                                  <p:iterate type="lt">
                                    <p:tmPct val="4000"/>
                                  </p:iterate>
                                  <p:childTnLst>
                                    <p:set>
                                      <p:cBhvr override="childStyle">
                                        <p:cTn id="17"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tr-TR" dirty="0" err="1"/>
              <a:t>Other</a:t>
            </a:r>
            <a:r>
              <a:rPr lang="tr-TR" dirty="0"/>
              <a:t> </a:t>
            </a:r>
            <a:r>
              <a:rPr lang="tr-TR" dirty="0" err="1"/>
              <a:t>Definitions</a:t>
            </a:r>
            <a:r>
              <a:rPr lang="tr-TR" dirty="0"/>
              <a:t> </a:t>
            </a:r>
            <a:r>
              <a:rPr lang="tr-TR" dirty="0" err="1"/>
              <a:t>for</a:t>
            </a:r>
            <a:r>
              <a:rPr lang="tr-TR" dirty="0"/>
              <a:t> IE\OR</a:t>
            </a:r>
            <a:endParaRPr lang="en-US" dirty="0"/>
          </a:p>
        </p:txBody>
      </p:sp>
      <p:sp>
        <p:nvSpPr>
          <p:cNvPr id="3" name="Content Placeholder 2"/>
          <p:cNvSpPr>
            <a:spLocks noGrp="1"/>
          </p:cNvSpPr>
          <p:nvPr>
            <p:ph idx="1"/>
          </p:nvPr>
        </p:nvSpPr>
        <p:spPr>
          <a:xfrm>
            <a:off x="1775520" y="1700809"/>
            <a:ext cx="7704856" cy="4411663"/>
          </a:xfrm>
        </p:spPr>
        <p:txBody>
          <a:bodyPr/>
          <a:lstStyle/>
          <a:p>
            <a:pPr marL="457200" indent="-457200" algn="just">
              <a:buFont typeface="Wingdings" panose="05000000000000000000" pitchFamily="2" charset="2"/>
              <a:buChar char="q"/>
            </a:pPr>
            <a:r>
              <a:rPr lang="en-US" dirty="0"/>
              <a:t>OR is applying appropriate analytical methods to make better decisions</a:t>
            </a:r>
            <a:r>
              <a:rPr lang="tr-TR" dirty="0"/>
              <a:t>. </a:t>
            </a:r>
          </a:p>
          <a:p>
            <a:pPr marL="457200" indent="-457200" algn="just">
              <a:buFont typeface="Wingdings" panose="05000000000000000000" pitchFamily="2" charset="2"/>
              <a:buChar char="q"/>
            </a:pPr>
            <a:r>
              <a:rPr lang="tr-TR" altLang="en-US" sz="2400" dirty="0"/>
              <a:t>IIE: ‘‘</a:t>
            </a:r>
            <a:r>
              <a:rPr lang="en-US" altLang="en-US" sz="2400" dirty="0"/>
              <a:t>Industrial Engineering is concerned with the design, improvement, and installation of integrated systems of people, materials, information, equipment and energy. It draws upon specialized knowledge and skill in the mathematical, physical, and social sciences together with the principles and methods of engineering analysis and design to specify, predict, and evaluate the results to be obtained from such system</a:t>
            </a:r>
            <a:r>
              <a:rPr lang="tr-TR" altLang="en-US" sz="2400" dirty="0"/>
              <a:t>.’’</a:t>
            </a:r>
            <a:endParaRPr lang="en-US" sz="2400" dirty="0"/>
          </a:p>
        </p:txBody>
      </p:sp>
    </p:spTree>
    <p:extLst>
      <p:ext uri="{BB962C8B-B14F-4D97-AF65-F5344CB8AC3E}">
        <p14:creationId xmlns:p14="http://schemas.microsoft.com/office/powerpoint/2010/main" val="611596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752128"/>
          </a:xfrm>
        </p:spPr>
        <p:txBody>
          <a:bodyPr/>
          <a:lstStyle/>
          <a:p>
            <a:r>
              <a:rPr lang="en-US" sz="2800" dirty="0"/>
              <a:t>Industrial Engineering – Science of Better</a:t>
            </a:r>
          </a:p>
        </p:txBody>
      </p:sp>
      <p:graphicFrame>
        <p:nvGraphicFramePr>
          <p:cNvPr id="13" name="Content Placeholder 12"/>
          <p:cNvGraphicFramePr>
            <a:graphicFrameLocks noGrp="1"/>
          </p:cNvGraphicFramePr>
          <p:nvPr>
            <p:ph idx="1"/>
          </p:nvPr>
        </p:nvGraphicFramePr>
        <p:xfrm>
          <a:off x="1775520" y="1844825"/>
          <a:ext cx="7391400" cy="441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1C6F290-D301-4864-9490-340EF11588D9}" type="slidenum">
              <a:rPr lang="en-US" altLang="en-US" smtClean="0"/>
              <a:pPr/>
              <a:t>45</a:t>
            </a:fld>
            <a:endParaRPr lang="en-US" altLang="en-US" dirty="0"/>
          </a:p>
        </p:txBody>
      </p:sp>
    </p:spTree>
    <p:extLst>
      <p:ext uri="{BB962C8B-B14F-4D97-AF65-F5344CB8AC3E}">
        <p14:creationId xmlns:p14="http://schemas.microsoft.com/office/powerpoint/2010/main" val="1125784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680120"/>
          </a:xfrm>
        </p:spPr>
        <p:txBody>
          <a:bodyPr>
            <a:normAutofit fontScale="90000"/>
          </a:bodyPr>
          <a:lstStyle/>
          <a:p>
            <a:pPr algn="ctr"/>
            <a:r>
              <a:rPr lang="en-US" dirty="0"/>
              <a:t>Career Opportunities</a:t>
            </a:r>
          </a:p>
        </p:txBody>
      </p:sp>
      <p:pic>
        <p:nvPicPr>
          <p:cNvPr id="4" name="WMbJuTlajsw"/>
          <p:cNvPicPr>
            <a:picLocks noRot="1" noChangeAspect="1"/>
          </p:cNvPicPr>
          <p:nvPr>
            <a:videoFile r:link="rId1"/>
          </p:nvPr>
        </p:nvPicPr>
        <p:blipFill>
          <a:blip r:embed="rId3"/>
          <a:stretch>
            <a:fillRect/>
          </a:stretch>
        </p:blipFill>
        <p:spPr>
          <a:xfrm>
            <a:off x="1493198" y="1043211"/>
            <a:ext cx="8576953" cy="5400600"/>
          </a:xfrm>
          <a:prstGeom prst="rect">
            <a:avLst/>
          </a:prstGeom>
        </p:spPr>
      </p:pic>
    </p:spTree>
    <p:extLst>
      <p:ext uri="{BB962C8B-B14F-4D97-AF65-F5344CB8AC3E}">
        <p14:creationId xmlns:p14="http://schemas.microsoft.com/office/powerpoint/2010/main" val="2001783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D191608-20D1-465C-9F5B-E25DB0971D3A}"/>
              </a:ext>
            </a:extLst>
          </p:cNvPr>
          <p:cNvSpPr>
            <a:spLocks noGrp="1" noChangeArrowheads="1"/>
          </p:cNvSpPr>
          <p:nvPr>
            <p:ph type="ctrTitle"/>
          </p:nvPr>
        </p:nvSpPr>
        <p:spPr>
          <a:xfrm>
            <a:off x="2209800" y="2605954"/>
            <a:ext cx="7772400" cy="1470025"/>
          </a:xfrm>
        </p:spPr>
        <p:txBody>
          <a:bodyPr>
            <a:noAutofit/>
          </a:bodyPr>
          <a:lstStyle/>
          <a:p>
            <a:br>
              <a:rPr lang="en-US" altLang="en-US" sz="4800" dirty="0"/>
            </a:br>
            <a:r>
              <a:rPr lang="en-AU" altLang="en-US" sz="4800" dirty="0">
                <a:solidFill>
                  <a:schemeClr val="tx2"/>
                </a:solidFill>
                <a:latin typeface="Calibri" pitchFamily="34" charset="0"/>
              </a:rPr>
              <a:t>Historical Landmarks </a:t>
            </a:r>
            <a:r>
              <a:rPr lang="tr-TR" altLang="en-US" sz="4800" dirty="0">
                <a:solidFill>
                  <a:schemeClr val="tx2"/>
                </a:solidFill>
                <a:latin typeface="Calibri" pitchFamily="34" charset="0"/>
              </a:rPr>
              <a:t>Introduction to Robust Design and Use of Taguchi Method</a:t>
            </a:r>
            <a:endParaRPr lang="en-US" altLang="en-US" sz="4800" dirty="0"/>
          </a:p>
        </p:txBody>
      </p:sp>
    </p:spTree>
    <p:extLst>
      <p:ext uri="{BB962C8B-B14F-4D97-AF65-F5344CB8AC3E}">
        <p14:creationId xmlns:p14="http://schemas.microsoft.com/office/powerpoint/2010/main" val="3917959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2241-B56D-BB46-9BF9-5AA7467578F1}"/>
              </a:ext>
            </a:extLst>
          </p:cNvPr>
          <p:cNvSpPr>
            <a:spLocks noGrp="1"/>
          </p:cNvSpPr>
          <p:nvPr>
            <p:ph type="title"/>
          </p:nvPr>
        </p:nvSpPr>
        <p:spPr/>
        <p:txBody>
          <a:bodyPr/>
          <a:lstStyle/>
          <a:p>
            <a:r>
              <a:rPr lang="tr-TR" dirty="0" err="1"/>
              <a:t>Genichi</a:t>
            </a:r>
            <a:r>
              <a:rPr lang="tr-TR" dirty="0"/>
              <a:t> </a:t>
            </a:r>
            <a:r>
              <a:rPr lang="tr-TR" dirty="0" err="1"/>
              <a:t>Taguchi</a:t>
            </a:r>
            <a:endParaRPr lang="tr-TR" dirty="0"/>
          </a:p>
        </p:txBody>
      </p:sp>
      <p:sp>
        <p:nvSpPr>
          <p:cNvPr id="5" name="Slide Number Placeholder 4">
            <a:extLst>
              <a:ext uri="{FF2B5EF4-FFF2-40B4-BE49-F238E27FC236}">
                <a16:creationId xmlns:a16="http://schemas.microsoft.com/office/drawing/2014/main" id="{E32FD0DC-BA0B-794C-867A-F94CBC0CBB27}"/>
              </a:ext>
            </a:extLst>
          </p:cNvPr>
          <p:cNvSpPr>
            <a:spLocks noGrp="1"/>
          </p:cNvSpPr>
          <p:nvPr>
            <p:ph type="sldNum" sz="quarter" idx="11"/>
          </p:nvPr>
        </p:nvSpPr>
        <p:spPr/>
        <p:txBody>
          <a:bodyPr/>
          <a:lstStyle/>
          <a:p>
            <a:fld id="{776E2CD5-6CF2-4186-91D7-BA395E58CDD3}" type="slidenum">
              <a:rPr lang="en-US" altLang="en-US" smtClean="0"/>
              <a:pPr/>
              <a:t>48</a:t>
            </a:fld>
            <a:endParaRPr lang="en-US" altLang="en-US"/>
          </a:p>
        </p:txBody>
      </p:sp>
      <p:sp>
        <p:nvSpPr>
          <p:cNvPr id="11" name="Content Placeholder 10">
            <a:extLst>
              <a:ext uri="{FF2B5EF4-FFF2-40B4-BE49-F238E27FC236}">
                <a16:creationId xmlns:a16="http://schemas.microsoft.com/office/drawing/2014/main" id="{7C408E43-C528-5947-B11F-1BDAC06A4020}"/>
              </a:ext>
            </a:extLst>
          </p:cNvPr>
          <p:cNvSpPr>
            <a:spLocks noGrp="1"/>
          </p:cNvSpPr>
          <p:nvPr>
            <p:ph idx="1"/>
          </p:nvPr>
        </p:nvSpPr>
        <p:spPr/>
        <p:txBody>
          <a:bodyPr/>
          <a:lstStyle/>
          <a:p>
            <a:pPr marL="0" indent="0" algn="just">
              <a:buNone/>
            </a:pPr>
            <a:r>
              <a:rPr lang="tr-TR" dirty="0"/>
              <a:t>In the 1980s, </a:t>
            </a:r>
            <a:r>
              <a:rPr lang="tr-TR" dirty="0" err="1"/>
              <a:t>Genichi</a:t>
            </a:r>
            <a:r>
              <a:rPr lang="tr-TR" dirty="0"/>
              <a:t> </a:t>
            </a:r>
            <a:r>
              <a:rPr lang="tr-TR" dirty="0" err="1"/>
              <a:t>Taguchi</a:t>
            </a:r>
            <a:r>
              <a:rPr lang="tr-TR" dirty="0"/>
              <a:t> [</a:t>
            </a:r>
            <a:r>
              <a:rPr lang="tr-TR" dirty="0" err="1"/>
              <a:t>Taguchi</a:t>
            </a:r>
            <a:r>
              <a:rPr lang="tr-TR" dirty="0"/>
              <a:t> and Wu (1980), </a:t>
            </a:r>
            <a:r>
              <a:rPr lang="tr-TR" dirty="0" err="1"/>
              <a:t>Taguchi</a:t>
            </a:r>
            <a:r>
              <a:rPr lang="tr-TR" dirty="0"/>
              <a:t> (1986, 1987)] </a:t>
            </a:r>
            <a:r>
              <a:rPr lang="tr-TR" dirty="0" err="1"/>
              <a:t>introduced</a:t>
            </a:r>
            <a:r>
              <a:rPr lang="tr-TR" dirty="0"/>
              <a:t> new </a:t>
            </a:r>
            <a:r>
              <a:rPr lang="tr-TR" dirty="0" err="1"/>
              <a:t>ideas</a:t>
            </a:r>
            <a:r>
              <a:rPr lang="tr-TR" dirty="0"/>
              <a:t> on </a:t>
            </a:r>
            <a:r>
              <a:rPr lang="tr-TR" dirty="0" err="1"/>
              <a:t>quality</a:t>
            </a:r>
            <a:r>
              <a:rPr lang="tr-TR" dirty="0"/>
              <a:t> </a:t>
            </a:r>
            <a:r>
              <a:rPr lang="tr-TR" dirty="0" err="1"/>
              <a:t>improvement</a:t>
            </a:r>
            <a:r>
              <a:rPr lang="tr-TR" dirty="0"/>
              <a:t> in the United States. He </a:t>
            </a:r>
            <a:r>
              <a:rPr lang="tr-TR" dirty="0" err="1"/>
              <a:t>proposed</a:t>
            </a:r>
            <a:r>
              <a:rPr lang="tr-TR" dirty="0"/>
              <a:t> an </a:t>
            </a:r>
            <a:r>
              <a:rPr lang="tr-TR" dirty="0" err="1"/>
              <a:t>approach</a:t>
            </a:r>
            <a:r>
              <a:rPr lang="tr-TR" dirty="0"/>
              <a:t> he </a:t>
            </a:r>
            <a:r>
              <a:rPr lang="tr-TR" dirty="0" err="1"/>
              <a:t>called</a:t>
            </a:r>
            <a:r>
              <a:rPr lang="tr-TR" dirty="0"/>
              <a:t> </a:t>
            </a:r>
            <a:r>
              <a:rPr lang="tr-TR" dirty="0" err="1"/>
              <a:t>parameter</a:t>
            </a:r>
            <a:r>
              <a:rPr lang="tr-TR" dirty="0"/>
              <a:t> design for </a:t>
            </a:r>
            <a:r>
              <a:rPr lang="tr-TR" dirty="0" err="1"/>
              <a:t>reducing</a:t>
            </a:r>
            <a:r>
              <a:rPr lang="tr-TR" dirty="0"/>
              <a:t> </a:t>
            </a:r>
            <a:r>
              <a:rPr lang="tr-TR" dirty="0" err="1"/>
              <a:t>variation</a:t>
            </a:r>
            <a:r>
              <a:rPr lang="tr-TR" dirty="0"/>
              <a:t> in products and processes. His </a:t>
            </a:r>
            <a:r>
              <a:rPr lang="tr-TR" dirty="0" err="1"/>
              <a:t>methods</a:t>
            </a:r>
            <a:r>
              <a:rPr lang="tr-TR" dirty="0"/>
              <a:t> and </a:t>
            </a:r>
            <a:r>
              <a:rPr lang="tr-TR" dirty="0" err="1"/>
              <a:t>phil</a:t>
            </a:r>
            <a:r>
              <a:rPr lang="tr-TR" dirty="0"/>
              <a:t>- </a:t>
            </a:r>
            <a:r>
              <a:rPr lang="tr-TR" dirty="0" err="1"/>
              <a:t>osophy</a:t>
            </a:r>
            <a:r>
              <a:rPr lang="tr-TR" dirty="0"/>
              <a:t> generated </a:t>
            </a:r>
            <a:r>
              <a:rPr lang="tr-TR" dirty="0" err="1"/>
              <a:t>considerable</a:t>
            </a:r>
            <a:r>
              <a:rPr lang="tr-TR" dirty="0"/>
              <a:t> </a:t>
            </a:r>
            <a:r>
              <a:rPr lang="tr-TR" dirty="0" err="1"/>
              <a:t>interest</a:t>
            </a:r>
            <a:r>
              <a:rPr lang="tr-TR" dirty="0"/>
              <a:t> </a:t>
            </a:r>
            <a:r>
              <a:rPr lang="tr-TR" dirty="0" err="1"/>
              <a:t>among</a:t>
            </a:r>
            <a:r>
              <a:rPr lang="tr-TR" dirty="0"/>
              <a:t> </a:t>
            </a:r>
            <a:r>
              <a:rPr lang="tr-TR" dirty="0" err="1"/>
              <a:t>quality</a:t>
            </a:r>
            <a:r>
              <a:rPr lang="tr-TR" dirty="0"/>
              <a:t> </a:t>
            </a:r>
            <a:r>
              <a:rPr lang="tr-TR" dirty="0" err="1"/>
              <a:t>engineers</a:t>
            </a:r>
            <a:r>
              <a:rPr lang="tr-TR" dirty="0"/>
              <a:t> and </a:t>
            </a:r>
            <a:r>
              <a:rPr lang="tr-TR" dirty="0" err="1"/>
              <a:t>statisticians</a:t>
            </a:r>
            <a:r>
              <a:rPr lang="tr-TR" dirty="0"/>
              <a:t>. </a:t>
            </a:r>
            <a:r>
              <a:rPr lang="tr-TR" dirty="0" err="1"/>
              <a:t>During</a:t>
            </a:r>
            <a:r>
              <a:rPr lang="tr-TR" dirty="0"/>
              <a:t> the 1980s his </a:t>
            </a:r>
            <a:r>
              <a:rPr lang="tr-TR" dirty="0" err="1"/>
              <a:t>methodology</a:t>
            </a:r>
            <a:r>
              <a:rPr lang="tr-TR" dirty="0"/>
              <a:t> </a:t>
            </a:r>
            <a:r>
              <a:rPr lang="tr-TR" dirty="0" err="1"/>
              <a:t>gained</a:t>
            </a:r>
            <a:r>
              <a:rPr lang="tr-TR" dirty="0"/>
              <a:t> usage at AT&amp;T Bell Laboratories, Ford Motor Company, Xerox, and many other </a:t>
            </a:r>
            <a:r>
              <a:rPr lang="tr-TR" dirty="0" err="1"/>
              <a:t>prominent</a:t>
            </a:r>
            <a:r>
              <a:rPr lang="tr-TR" dirty="0"/>
              <a:t> </a:t>
            </a:r>
            <a:r>
              <a:rPr lang="tr-TR" dirty="0" err="1"/>
              <a:t>organizations</a:t>
            </a:r>
            <a:r>
              <a:rPr lang="tr-TR" dirty="0"/>
              <a:t>. </a:t>
            </a:r>
          </a:p>
        </p:txBody>
      </p:sp>
    </p:spTree>
    <p:extLst>
      <p:ext uri="{BB962C8B-B14F-4D97-AF65-F5344CB8AC3E}">
        <p14:creationId xmlns:p14="http://schemas.microsoft.com/office/powerpoint/2010/main" val="1632287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65EB-5C58-384B-86AA-B26D9E2A8D4E}"/>
              </a:ext>
            </a:extLst>
          </p:cNvPr>
          <p:cNvSpPr>
            <a:spLocks noGrp="1"/>
          </p:cNvSpPr>
          <p:nvPr>
            <p:ph type="title"/>
          </p:nvPr>
        </p:nvSpPr>
        <p:spPr/>
        <p:txBody>
          <a:bodyPr/>
          <a:lstStyle/>
          <a:p>
            <a:r>
              <a:rPr lang="tr-TR" dirty="0"/>
              <a:t>Two </a:t>
            </a:r>
            <a:r>
              <a:rPr lang="tr-TR" dirty="0" err="1"/>
              <a:t>factors</a:t>
            </a:r>
            <a:endParaRPr lang="tr-TR" dirty="0"/>
          </a:p>
        </p:txBody>
      </p:sp>
      <p:sp>
        <p:nvSpPr>
          <p:cNvPr id="3" name="Content Placeholder 2">
            <a:extLst>
              <a:ext uri="{FF2B5EF4-FFF2-40B4-BE49-F238E27FC236}">
                <a16:creationId xmlns:a16="http://schemas.microsoft.com/office/drawing/2014/main" id="{E04E1429-2A65-9A44-913F-2889186ABAF2}"/>
              </a:ext>
            </a:extLst>
          </p:cNvPr>
          <p:cNvSpPr>
            <a:spLocks noGrp="1"/>
          </p:cNvSpPr>
          <p:nvPr>
            <p:ph idx="1"/>
          </p:nvPr>
        </p:nvSpPr>
        <p:spPr/>
        <p:txBody>
          <a:bodyPr>
            <a:normAutofit/>
          </a:bodyPr>
          <a:lstStyle/>
          <a:p>
            <a:pPr algn="just"/>
            <a:r>
              <a:rPr lang="tr-TR" sz="3200" dirty="0"/>
              <a:t>Controllable factors are called </a:t>
            </a:r>
            <a:r>
              <a:rPr lang="tr-TR" sz="3200" b="1" dirty="0"/>
              <a:t>control factors </a:t>
            </a:r>
            <a:r>
              <a:rPr lang="tr-TR" sz="3200" dirty="0"/>
              <a:t>(like decision variables in optimization)</a:t>
            </a:r>
          </a:p>
          <a:p>
            <a:pPr algn="just"/>
            <a:r>
              <a:rPr lang="tr-TR" sz="3200" b="1" dirty="0"/>
              <a:t>Noise factors</a:t>
            </a:r>
            <a:r>
              <a:rPr lang="tr-TR" sz="3200" dirty="0"/>
              <a:t> are uncontrollable in the design of the product or in the normal operation of the process. </a:t>
            </a:r>
          </a:p>
        </p:txBody>
      </p:sp>
      <p:sp>
        <p:nvSpPr>
          <p:cNvPr id="5" name="Slide Number Placeholder 4">
            <a:extLst>
              <a:ext uri="{FF2B5EF4-FFF2-40B4-BE49-F238E27FC236}">
                <a16:creationId xmlns:a16="http://schemas.microsoft.com/office/drawing/2014/main" id="{78413622-404D-8746-AF5D-7D9BD32046A2}"/>
              </a:ext>
            </a:extLst>
          </p:cNvPr>
          <p:cNvSpPr>
            <a:spLocks noGrp="1"/>
          </p:cNvSpPr>
          <p:nvPr>
            <p:ph type="sldNum" sz="quarter" idx="11"/>
          </p:nvPr>
        </p:nvSpPr>
        <p:spPr/>
        <p:txBody>
          <a:bodyPr/>
          <a:lstStyle/>
          <a:p>
            <a:fld id="{776E2CD5-6CF2-4186-91D7-BA395E58CDD3}" type="slidenum">
              <a:rPr lang="en-US" altLang="en-US" smtClean="0"/>
              <a:pPr/>
              <a:t>49</a:t>
            </a:fld>
            <a:endParaRPr lang="en-US"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01D2155C-61A2-794B-8367-9230074BEB74}"/>
                  </a:ext>
                </a:extLst>
              </p14:cNvPr>
              <p14:cNvContentPartPr/>
              <p14:nvPr/>
            </p14:nvContentPartPr>
            <p14:xfrm>
              <a:off x="2828465" y="1177615"/>
              <a:ext cx="11880" cy="29160"/>
            </p14:xfrm>
          </p:contentPart>
        </mc:Choice>
        <mc:Fallback xmlns="">
          <p:pic>
            <p:nvPicPr>
              <p:cNvPr id="6" name="Ink 5">
                <a:extLst>
                  <a:ext uri="{FF2B5EF4-FFF2-40B4-BE49-F238E27FC236}">
                    <a16:creationId xmlns:a16="http://schemas.microsoft.com/office/drawing/2014/main" id="{01D2155C-61A2-794B-8367-9230074BEB74}"/>
                  </a:ext>
                </a:extLst>
              </p:cNvPr>
              <p:cNvPicPr/>
              <p:nvPr/>
            </p:nvPicPr>
            <p:blipFill>
              <a:blip r:embed="rId3"/>
              <a:stretch>
                <a:fillRect/>
              </a:stretch>
            </p:blipFill>
            <p:spPr>
              <a:xfrm>
                <a:off x="2821127" y="1170055"/>
                <a:ext cx="26555" cy="44280"/>
              </a:xfrm>
              <a:prstGeom prst="rect">
                <a:avLst/>
              </a:prstGeom>
            </p:spPr>
          </p:pic>
        </mc:Fallback>
      </mc:AlternateContent>
    </p:spTree>
    <p:extLst>
      <p:ext uri="{BB962C8B-B14F-4D97-AF65-F5344CB8AC3E}">
        <p14:creationId xmlns:p14="http://schemas.microsoft.com/office/powerpoint/2010/main" val="58024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275CF3-E15E-4BAA-8D27-45F6CEA9F1AC}"/>
              </a:ext>
            </a:extLst>
          </p:cNvPr>
          <p:cNvSpPr>
            <a:spLocks noGrp="1"/>
          </p:cNvSpPr>
          <p:nvPr>
            <p:ph type="sldNum" sz="quarter" idx="12"/>
          </p:nvPr>
        </p:nvSpPr>
        <p:spPr/>
        <p:txBody>
          <a:bodyPr/>
          <a:lstStyle/>
          <a:p>
            <a:fld id="{AC3460AA-1533-4548-8781-A6D0EAE276D6}" type="slidenum">
              <a:rPr lang="en-US" altLang="en-US" smtClean="0"/>
              <a:pPr/>
              <a:t>5</a:t>
            </a:fld>
            <a:endParaRPr lang="en-US" altLang="en-US" dirty="0"/>
          </a:p>
        </p:txBody>
      </p:sp>
      <p:pic>
        <p:nvPicPr>
          <p:cNvPr id="3" name="Online Media 2" title="How a Steam Engine works">
            <a:hlinkClick r:id="" action="ppaction://media"/>
            <a:extLst>
              <a:ext uri="{FF2B5EF4-FFF2-40B4-BE49-F238E27FC236}">
                <a16:creationId xmlns:a16="http://schemas.microsoft.com/office/drawing/2014/main" id="{27A90933-CD69-4908-A3FF-9330E884854D}"/>
              </a:ext>
            </a:extLst>
          </p:cNvPr>
          <p:cNvPicPr>
            <a:picLocks noRot="1" noChangeAspect="1"/>
          </p:cNvPicPr>
          <p:nvPr>
            <a:videoFile r:link="rId1"/>
          </p:nvPr>
        </p:nvPicPr>
        <p:blipFill>
          <a:blip r:embed="rId3"/>
          <a:stretch>
            <a:fillRect/>
          </a:stretch>
        </p:blipFill>
        <p:spPr>
          <a:xfrm>
            <a:off x="1847528" y="1077888"/>
            <a:ext cx="8704968" cy="4896544"/>
          </a:xfrm>
          <a:prstGeom prst="rect">
            <a:avLst/>
          </a:prstGeom>
        </p:spPr>
      </p:pic>
    </p:spTree>
    <p:extLst>
      <p:ext uri="{BB962C8B-B14F-4D97-AF65-F5344CB8AC3E}">
        <p14:creationId xmlns:p14="http://schemas.microsoft.com/office/powerpoint/2010/main" val="2922891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a:extLst>
              <a:ext uri="{FF2B5EF4-FFF2-40B4-BE49-F238E27FC236}">
                <a16:creationId xmlns:a16="http://schemas.microsoft.com/office/drawing/2014/main" id="{34D6CF43-9BA1-47B1-B195-A6F8DC45B26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F5849E-D245-4C05-ABBB-C4C9F52025C2}" type="slidenum">
              <a:rPr lang="en-US" altLang="en-US"/>
              <a:pPr eaLnBrk="1" hangingPunct="1"/>
              <a:t>50</a:t>
            </a:fld>
            <a:endParaRPr lang="en-US" altLang="en-US"/>
          </a:p>
        </p:txBody>
      </p:sp>
      <p:sp>
        <p:nvSpPr>
          <p:cNvPr id="5124" name="Rectangle 2">
            <a:extLst>
              <a:ext uri="{FF2B5EF4-FFF2-40B4-BE49-F238E27FC236}">
                <a16:creationId xmlns:a16="http://schemas.microsoft.com/office/drawing/2014/main" id="{24CE22A9-AD8F-4835-A877-DF2CCD54C825}"/>
              </a:ext>
            </a:extLst>
          </p:cNvPr>
          <p:cNvSpPr>
            <a:spLocks noGrp="1" noChangeArrowheads="1"/>
          </p:cNvSpPr>
          <p:nvPr>
            <p:ph type="title"/>
          </p:nvPr>
        </p:nvSpPr>
        <p:spPr>
          <a:xfrm>
            <a:off x="838200" y="-111124"/>
            <a:ext cx="10515600" cy="1325563"/>
          </a:xfrm>
        </p:spPr>
        <p:txBody>
          <a:bodyPr/>
          <a:lstStyle/>
          <a:p>
            <a:pPr eaLnBrk="1" hangingPunct="1"/>
            <a:r>
              <a:rPr lang="en-US" altLang="en-US" dirty="0"/>
              <a:t>What is Robust Design</a:t>
            </a:r>
          </a:p>
        </p:txBody>
      </p:sp>
      <p:sp>
        <p:nvSpPr>
          <p:cNvPr id="8" name="Freeform 7">
            <a:extLst>
              <a:ext uri="{FF2B5EF4-FFF2-40B4-BE49-F238E27FC236}">
                <a16:creationId xmlns:a16="http://schemas.microsoft.com/office/drawing/2014/main" id="{DBFB24B2-BF50-4BE2-937A-CB4F6A6F7BB3}"/>
              </a:ext>
            </a:extLst>
          </p:cNvPr>
          <p:cNvSpPr/>
          <p:nvPr/>
        </p:nvSpPr>
        <p:spPr>
          <a:xfrm>
            <a:off x="3429000" y="3063876"/>
            <a:ext cx="5600700" cy="2513013"/>
          </a:xfrm>
          <a:custGeom>
            <a:avLst/>
            <a:gdLst>
              <a:gd name="connsiteX0" fmla="*/ 0 w 7823200"/>
              <a:gd name="connsiteY0" fmla="*/ 2893180 h 3950304"/>
              <a:gd name="connsiteX1" fmla="*/ 580572 w 7823200"/>
              <a:gd name="connsiteY1" fmla="*/ 2588380 h 3950304"/>
              <a:gd name="connsiteX2" fmla="*/ 1364343 w 7823200"/>
              <a:gd name="connsiteY2" fmla="*/ 2762552 h 3950304"/>
              <a:gd name="connsiteX3" fmla="*/ 1944915 w 7823200"/>
              <a:gd name="connsiteY3" fmla="*/ 106438 h 3950304"/>
              <a:gd name="connsiteX4" fmla="*/ 2235200 w 7823200"/>
              <a:gd name="connsiteY4" fmla="*/ 3401180 h 3950304"/>
              <a:gd name="connsiteX5" fmla="*/ 3991429 w 7823200"/>
              <a:gd name="connsiteY5" fmla="*/ 3197980 h 3950304"/>
              <a:gd name="connsiteX6" fmla="*/ 4833257 w 7823200"/>
              <a:gd name="connsiteY6" fmla="*/ 1049866 h 3950304"/>
              <a:gd name="connsiteX7" fmla="*/ 6342743 w 7823200"/>
              <a:gd name="connsiteY7" fmla="*/ 1006323 h 3950304"/>
              <a:gd name="connsiteX8" fmla="*/ 7126515 w 7823200"/>
              <a:gd name="connsiteY8" fmla="*/ 3096380 h 3950304"/>
              <a:gd name="connsiteX9" fmla="*/ 7823200 w 7823200"/>
              <a:gd name="connsiteY9" fmla="*/ 3575352 h 395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3200" h="3950304">
                <a:moveTo>
                  <a:pt x="0" y="2893180"/>
                </a:moveTo>
                <a:cubicBezTo>
                  <a:pt x="176591" y="2751665"/>
                  <a:pt x="353182" y="2610151"/>
                  <a:pt x="580572" y="2588380"/>
                </a:cubicBezTo>
                <a:cubicBezTo>
                  <a:pt x="807963" y="2566609"/>
                  <a:pt x="1136953" y="3176209"/>
                  <a:pt x="1364343" y="2762552"/>
                </a:cubicBezTo>
                <a:cubicBezTo>
                  <a:pt x="1591733" y="2348895"/>
                  <a:pt x="1799772" y="0"/>
                  <a:pt x="1944915" y="106438"/>
                </a:cubicBezTo>
                <a:cubicBezTo>
                  <a:pt x="2090058" y="212876"/>
                  <a:pt x="1894114" y="2885923"/>
                  <a:pt x="2235200" y="3401180"/>
                </a:cubicBezTo>
                <a:cubicBezTo>
                  <a:pt x="2576286" y="3916437"/>
                  <a:pt x="3558420" y="3589866"/>
                  <a:pt x="3991429" y="3197980"/>
                </a:cubicBezTo>
                <a:cubicBezTo>
                  <a:pt x="4424438" y="2806094"/>
                  <a:pt x="4441371" y="1415142"/>
                  <a:pt x="4833257" y="1049866"/>
                </a:cubicBezTo>
                <a:cubicBezTo>
                  <a:pt x="5225143" y="684590"/>
                  <a:pt x="5960533" y="665237"/>
                  <a:pt x="6342743" y="1006323"/>
                </a:cubicBezTo>
                <a:cubicBezTo>
                  <a:pt x="6724953" y="1347409"/>
                  <a:pt x="6879772" y="2668209"/>
                  <a:pt x="7126515" y="3096380"/>
                </a:cubicBezTo>
                <a:cubicBezTo>
                  <a:pt x="7373258" y="3524551"/>
                  <a:pt x="7745791" y="3950304"/>
                  <a:pt x="7823200" y="3575352"/>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0" name="Straight Arrow Connector 9">
            <a:extLst>
              <a:ext uri="{FF2B5EF4-FFF2-40B4-BE49-F238E27FC236}">
                <a16:creationId xmlns:a16="http://schemas.microsoft.com/office/drawing/2014/main" id="{6C20A3C0-6DD3-41EA-94A9-DC9CDFF3D308}"/>
              </a:ext>
            </a:extLst>
          </p:cNvPr>
          <p:cNvCxnSpPr/>
          <p:nvPr/>
        </p:nvCxnSpPr>
        <p:spPr>
          <a:xfrm>
            <a:off x="3429000" y="5634039"/>
            <a:ext cx="680085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6D32998-E0EA-41B9-BF22-B0214FFAEBC7}"/>
              </a:ext>
            </a:extLst>
          </p:cNvPr>
          <p:cNvCxnSpPr/>
          <p:nvPr/>
        </p:nvCxnSpPr>
        <p:spPr>
          <a:xfrm rot="5400000" flipH="1" flipV="1">
            <a:off x="2028826" y="4235451"/>
            <a:ext cx="2798762"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ABD68A0-A464-4B80-ACEA-0198B58FA9AF}"/>
              </a:ext>
            </a:extLst>
          </p:cNvPr>
          <p:cNvCxnSpPr/>
          <p:nvPr/>
        </p:nvCxnSpPr>
        <p:spPr>
          <a:xfrm>
            <a:off x="4552950" y="5921375"/>
            <a:ext cx="514350" cy="158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 name="Group 75">
            <a:extLst>
              <a:ext uri="{FF2B5EF4-FFF2-40B4-BE49-F238E27FC236}">
                <a16:creationId xmlns:a16="http://schemas.microsoft.com/office/drawing/2014/main" id="{C40AAC5C-DC7C-477A-8351-B9EB090FCE3E}"/>
              </a:ext>
            </a:extLst>
          </p:cNvPr>
          <p:cNvGrpSpPr>
            <a:grpSpLocks/>
          </p:cNvGrpSpPr>
          <p:nvPr/>
        </p:nvGrpSpPr>
        <p:grpSpPr bwMode="auto">
          <a:xfrm>
            <a:off x="4552950" y="3971925"/>
            <a:ext cx="514350" cy="1951038"/>
            <a:chOff x="2456657" y="3648075"/>
            <a:chExt cx="515143" cy="1951037"/>
          </a:xfrm>
        </p:grpSpPr>
        <p:cxnSp>
          <p:nvCxnSpPr>
            <p:cNvPr id="37" name="Straight Connector 36">
              <a:extLst>
                <a:ext uri="{FF2B5EF4-FFF2-40B4-BE49-F238E27FC236}">
                  <a16:creationId xmlns:a16="http://schemas.microsoft.com/office/drawing/2014/main" id="{AF7A78AC-ABEC-4D1E-B4EC-EDF93A4C865E}"/>
                </a:ext>
              </a:extLst>
            </p:cNvPr>
            <p:cNvCxnSpPr/>
            <p:nvPr/>
          </p:nvCxnSpPr>
          <p:spPr>
            <a:xfrm rot="5400000" flipH="1" flipV="1">
              <a:off x="1481139" y="4623594"/>
              <a:ext cx="1951037" cy="0"/>
            </a:xfrm>
            <a:prstGeom prst="line">
              <a:avLst/>
            </a:prstGeom>
            <a:ln>
              <a:solidFill>
                <a:srgbClr val="FF66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EA690A1-3020-4102-AEFD-8FA6EEC0F522}"/>
                </a:ext>
              </a:extLst>
            </p:cNvPr>
            <p:cNvCxnSpPr/>
            <p:nvPr/>
          </p:nvCxnSpPr>
          <p:spPr>
            <a:xfrm rot="5400000" flipH="1" flipV="1">
              <a:off x="2467768" y="5095081"/>
              <a:ext cx="1008062" cy="0"/>
            </a:xfrm>
            <a:prstGeom prst="line">
              <a:avLst/>
            </a:prstGeom>
            <a:ln>
              <a:solidFill>
                <a:srgbClr val="FF6600"/>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95">
            <a:extLst>
              <a:ext uri="{FF2B5EF4-FFF2-40B4-BE49-F238E27FC236}">
                <a16:creationId xmlns:a16="http://schemas.microsoft.com/office/drawing/2014/main" id="{93C65206-BF6C-4023-BA3C-71BAC5C5827C}"/>
              </a:ext>
            </a:extLst>
          </p:cNvPr>
          <p:cNvGrpSpPr>
            <a:grpSpLocks/>
          </p:cNvGrpSpPr>
          <p:nvPr/>
        </p:nvGrpSpPr>
        <p:grpSpPr bwMode="auto">
          <a:xfrm>
            <a:off x="7199314" y="3349625"/>
            <a:ext cx="515937" cy="2573338"/>
            <a:chOff x="5618162" y="3026568"/>
            <a:chExt cx="515938" cy="2573338"/>
          </a:xfrm>
        </p:grpSpPr>
        <p:cxnSp>
          <p:nvCxnSpPr>
            <p:cNvPr id="41" name="Straight Connector 40">
              <a:extLst>
                <a:ext uri="{FF2B5EF4-FFF2-40B4-BE49-F238E27FC236}">
                  <a16:creationId xmlns:a16="http://schemas.microsoft.com/office/drawing/2014/main" id="{3E1B544A-6DAE-4CB1-81DC-BF591574E1AA}"/>
                </a:ext>
              </a:extLst>
            </p:cNvPr>
            <p:cNvCxnSpPr/>
            <p:nvPr/>
          </p:nvCxnSpPr>
          <p:spPr>
            <a:xfrm>
              <a:off x="5619749" y="5598318"/>
              <a:ext cx="512764" cy="158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E15D9A-1337-4357-92D7-73DFB9D33DB2}"/>
                </a:ext>
              </a:extLst>
            </p:cNvPr>
            <p:cNvCxnSpPr/>
            <p:nvPr/>
          </p:nvCxnSpPr>
          <p:spPr>
            <a:xfrm rot="5400000" flipH="1" flipV="1">
              <a:off x="4333081" y="4311649"/>
              <a:ext cx="2571750" cy="1587"/>
            </a:xfrm>
            <a:prstGeom prst="line">
              <a:avLst/>
            </a:prstGeom>
            <a:ln>
              <a:solidFill>
                <a:srgbClr val="FF66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A8FEAC-D4AF-43BB-A802-98EE7E8BD12A}"/>
                </a:ext>
              </a:extLst>
            </p:cNvPr>
            <p:cNvCxnSpPr/>
            <p:nvPr/>
          </p:nvCxnSpPr>
          <p:spPr>
            <a:xfrm rot="5400000" flipH="1" flipV="1">
              <a:off x="4847432" y="4311649"/>
              <a:ext cx="2571750" cy="1587"/>
            </a:xfrm>
            <a:prstGeom prst="line">
              <a:avLst/>
            </a:prstGeom>
            <a:ln>
              <a:solidFill>
                <a:srgbClr val="FF6600"/>
              </a:solidFill>
              <a:prstDash val="dash"/>
            </a:ln>
          </p:spPr>
          <p:style>
            <a:lnRef idx="1">
              <a:schemeClr val="accent1"/>
            </a:lnRef>
            <a:fillRef idx="0">
              <a:schemeClr val="accent1"/>
            </a:fillRef>
            <a:effectRef idx="0">
              <a:schemeClr val="accent1"/>
            </a:effectRef>
            <a:fontRef idx="minor">
              <a:schemeClr val="tx1"/>
            </a:fontRef>
          </p:style>
        </p:cxnSp>
      </p:grpSp>
      <p:sp>
        <p:nvSpPr>
          <p:cNvPr id="5131" name="Rectangle 49">
            <a:extLst>
              <a:ext uri="{FF2B5EF4-FFF2-40B4-BE49-F238E27FC236}">
                <a16:creationId xmlns:a16="http://schemas.microsoft.com/office/drawing/2014/main" id="{853B80DF-023B-45A6-BCCB-3799709983B7}"/>
              </a:ext>
            </a:extLst>
          </p:cNvPr>
          <p:cNvSpPr>
            <a:spLocks noChangeArrowheads="1"/>
          </p:cNvSpPr>
          <p:nvPr/>
        </p:nvSpPr>
        <p:spPr bwMode="auto">
          <a:xfrm>
            <a:off x="1695450" y="1200944"/>
            <a:ext cx="8743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i="1" dirty="0"/>
              <a:t>Robust design: </a:t>
            </a:r>
            <a:r>
              <a:rPr lang="en-US" altLang="en-US" sz="2000" dirty="0"/>
              <a:t>a design whose performance is insensitive to variations.</a:t>
            </a:r>
          </a:p>
        </p:txBody>
      </p:sp>
      <p:grpSp>
        <p:nvGrpSpPr>
          <p:cNvPr id="4" name="Group 68">
            <a:extLst>
              <a:ext uri="{FF2B5EF4-FFF2-40B4-BE49-F238E27FC236}">
                <a16:creationId xmlns:a16="http://schemas.microsoft.com/office/drawing/2014/main" id="{B3D16F6C-5D6F-4845-AAF6-6267F580EF24}"/>
              </a:ext>
            </a:extLst>
          </p:cNvPr>
          <p:cNvGrpSpPr>
            <a:grpSpLocks/>
          </p:cNvGrpSpPr>
          <p:nvPr/>
        </p:nvGrpSpPr>
        <p:grpSpPr bwMode="auto">
          <a:xfrm>
            <a:off x="3276600" y="2482850"/>
            <a:ext cx="7162800" cy="3632200"/>
            <a:chOff x="1181100" y="2158425"/>
            <a:chExt cx="7162800" cy="3632775"/>
          </a:xfrm>
        </p:grpSpPr>
        <p:cxnSp>
          <p:nvCxnSpPr>
            <p:cNvPr id="67" name="Straight Connector 66">
              <a:extLst>
                <a:ext uri="{FF2B5EF4-FFF2-40B4-BE49-F238E27FC236}">
                  <a16:creationId xmlns:a16="http://schemas.microsoft.com/office/drawing/2014/main" id="{B90FB264-DC66-4B90-B9B5-FECEFB758D3A}"/>
                </a:ext>
              </a:extLst>
            </p:cNvPr>
            <p:cNvCxnSpPr/>
            <p:nvPr/>
          </p:nvCxnSpPr>
          <p:spPr>
            <a:xfrm rot="10800000">
              <a:off x="1181100" y="2828456"/>
              <a:ext cx="154305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74AA88B-954F-4FE5-8291-B0E7AB0B30FD}"/>
                </a:ext>
              </a:extLst>
            </p:cNvPr>
            <p:cNvCxnSpPr/>
            <p:nvPr/>
          </p:nvCxnSpPr>
          <p:spPr>
            <a:xfrm rot="5400000" flipH="1" flipV="1">
              <a:off x="1248337" y="4323324"/>
              <a:ext cx="2934164"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1A773B02-A27C-41F4-8114-95150A74F8FE}"/>
                </a:ext>
              </a:extLst>
            </p:cNvPr>
            <p:cNvSpPr/>
            <p:nvPr/>
          </p:nvSpPr>
          <p:spPr>
            <a:xfrm>
              <a:off x="2676525" y="2788763"/>
              <a:ext cx="85725" cy="8573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8" name="TextBox 48">
              <a:extLst>
                <a:ext uri="{FF2B5EF4-FFF2-40B4-BE49-F238E27FC236}">
                  <a16:creationId xmlns:a16="http://schemas.microsoft.com/office/drawing/2014/main" id="{3BBDE728-288C-45F6-A849-5DBFEAFCE440}"/>
                </a:ext>
              </a:extLst>
            </p:cNvPr>
            <p:cNvSpPr txBox="1">
              <a:spLocks noChangeArrowheads="1"/>
            </p:cNvSpPr>
            <p:nvPr/>
          </p:nvSpPr>
          <p:spPr bwMode="auto">
            <a:xfrm>
              <a:off x="3028950" y="2158425"/>
              <a:ext cx="5314950" cy="5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Simply doing a trade study to optimize the value of </a:t>
              </a:r>
              <a:r>
                <a:rPr lang="en-US" altLang="en-US" sz="1600" b="1" i="1"/>
                <a:t>F</a:t>
              </a:r>
              <a:r>
                <a:rPr lang="en-US" altLang="en-US" sz="1600"/>
                <a:t> would lead the designer to pick this point</a:t>
              </a:r>
            </a:p>
          </p:txBody>
        </p:sp>
        <p:cxnSp>
          <p:nvCxnSpPr>
            <p:cNvPr id="53" name="Straight Connector 52">
              <a:extLst>
                <a:ext uri="{FF2B5EF4-FFF2-40B4-BE49-F238E27FC236}">
                  <a16:creationId xmlns:a16="http://schemas.microsoft.com/office/drawing/2014/main" id="{0FBF8D5C-C08C-451E-8892-6D5DA2818F29}"/>
                </a:ext>
              </a:extLst>
            </p:cNvPr>
            <p:cNvCxnSpPr/>
            <p:nvPr/>
          </p:nvCxnSpPr>
          <p:spPr>
            <a:xfrm rot="5400000">
              <a:off x="2743963" y="2427574"/>
              <a:ext cx="379473" cy="304800"/>
            </a:xfrm>
            <a:prstGeom prst="line">
              <a:avLst/>
            </a:prstGeom>
          </p:spPr>
          <p:style>
            <a:lnRef idx="1">
              <a:schemeClr val="dk1"/>
            </a:lnRef>
            <a:fillRef idx="0">
              <a:schemeClr val="dk1"/>
            </a:fillRef>
            <a:effectRef idx="0">
              <a:schemeClr val="dk1"/>
            </a:effectRef>
            <a:fontRef idx="minor">
              <a:schemeClr val="tx1"/>
            </a:fontRef>
          </p:style>
        </p:cxnSp>
      </p:grpSp>
      <p:sp>
        <p:nvSpPr>
          <p:cNvPr id="5133" name="TextBox 57">
            <a:extLst>
              <a:ext uri="{FF2B5EF4-FFF2-40B4-BE49-F238E27FC236}">
                <a16:creationId xmlns:a16="http://schemas.microsoft.com/office/drawing/2014/main" id="{79E777FB-9351-4C11-8DD0-B7E038002FE5}"/>
              </a:ext>
            </a:extLst>
          </p:cNvPr>
          <p:cNvSpPr txBox="1">
            <a:spLocks noChangeArrowheads="1"/>
          </p:cNvSpPr>
          <p:nvPr/>
        </p:nvSpPr>
        <p:spPr bwMode="auto">
          <a:xfrm>
            <a:off x="1809750" y="1828801"/>
            <a:ext cx="4491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Example: </a:t>
            </a:r>
            <a:r>
              <a:rPr lang="en-US" altLang="en-US"/>
              <a:t>We want to pick </a:t>
            </a:r>
            <a:r>
              <a:rPr lang="en-US" altLang="en-US" b="1" i="1"/>
              <a:t>x</a:t>
            </a:r>
            <a:r>
              <a:rPr lang="en-US" altLang="en-US"/>
              <a:t> to maximize </a:t>
            </a:r>
            <a:r>
              <a:rPr lang="en-US" altLang="en-US" b="1" i="1"/>
              <a:t>F</a:t>
            </a:r>
          </a:p>
        </p:txBody>
      </p:sp>
      <p:sp>
        <p:nvSpPr>
          <p:cNvPr id="5134" name="Rectangle 58">
            <a:extLst>
              <a:ext uri="{FF2B5EF4-FFF2-40B4-BE49-F238E27FC236}">
                <a16:creationId xmlns:a16="http://schemas.microsoft.com/office/drawing/2014/main" id="{0D98CCB8-0043-473F-9FDE-1A5D156D862C}"/>
              </a:ext>
            </a:extLst>
          </p:cNvPr>
          <p:cNvSpPr>
            <a:spLocks noChangeArrowheads="1"/>
          </p:cNvSpPr>
          <p:nvPr/>
        </p:nvSpPr>
        <p:spPr bwMode="auto">
          <a:xfrm>
            <a:off x="3086100" y="2703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F</a:t>
            </a:r>
            <a:endParaRPr lang="en-US" altLang="en-US"/>
          </a:p>
        </p:txBody>
      </p:sp>
      <p:sp>
        <p:nvSpPr>
          <p:cNvPr id="5135" name="Rectangle 59">
            <a:extLst>
              <a:ext uri="{FF2B5EF4-FFF2-40B4-BE49-F238E27FC236}">
                <a16:creationId xmlns:a16="http://schemas.microsoft.com/office/drawing/2014/main" id="{865B10A2-6BF7-4B68-899E-835736C10DAF}"/>
              </a:ext>
            </a:extLst>
          </p:cNvPr>
          <p:cNvSpPr>
            <a:spLocks noChangeArrowheads="1"/>
          </p:cNvSpPr>
          <p:nvPr/>
        </p:nvSpPr>
        <p:spPr bwMode="auto">
          <a:xfrm>
            <a:off x="10012363" y="56213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endParaRPr lang="en-US" altLang="en-US"/>
          </a:p>
        </p:txBody>
      </p:sp>
      <p:grpSp>
        <p:nvGrpSpPr>
          <p:cNvPr id="5" name="Group 82">
            <a:extLst>
              <a:ext uri="{FF2B5EF4-FFF2-40B4-BE49-F238E27FC236}">
                <a16:creationId xmlns:a16="http://schemas.microsoft.com/office/drawing/2014/main" id="{35E28188-3FE0-4447-8F66-9419ED3A972A}"/>
              </a:ext>
            </a:extLst>
          </p:cNvPr>
          <p:cNvGrpSpPr>
            <a:grpSpLocks/>
          </p:cNvGrpSpPr>
          <p:nvPr/>
        </p:nvGrpSpPr>
        <p:grpSpPr bwMode="auto">
          <a:xfrm>
            <a:off x="1638301" y="3817938"/>
            <a:ext cx="3533775" cy="1460500"/>
            <a:chOff x="57150" y="3494782"/>
            <a:chExt cx="3533775" cy="1459806"/>
          </a:xfrm>
        </p:grpSpPr>
        <p:cxnSp>
          <p:nvCxnSpPr>
            <p:cNvPr id="78" name="Straight Connector 77">
              <a:extLst>
                <a:ext uri="{FF2B5EF4-FFF2-40B4-BE49-F238E27FC236}">
                  <a16:creationId xmlns:a16="http://schemas.microsoft.com/office/drawing/2014/main" id="{037142CA-2411-4919-A9EA-7FCA9D9B6733}"/>
                </a:ext>
              </a:extLst>
            </p:cNvPr>
            <p:cNvCxnSpPr/>
            <p:nvPr/>
          </p:nvCxnSpPr>
          <p:spPr>
            <a:xfrm rot="10800000">
              <a:off x="1647825" y="4953001"/>
              <a:ext cx="1943100" cy="1587"/>
            </a:xfrm>
            <a:prstGeom prst="line">
              <a:avLst/>
            </a:prstGeom>
            <a:ln>
              <a:solidFill>
                <a:srgbClr val="FF6600"/>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01198D-304D-4B33-8833-939489581B10}"/>
                </a:ext>
              </a:extLst>
            </p:cNvPr>
            <p:cNvCxnSpPr/>
            <p:nvPr/>
          </p:nvCxnSpPr>
          <p:spPr>
            <a:xfrm rot="10800000">
              <a:off x="1409700" y="4572182"/>
              <a:ext cx="400050" cy="342737"/>
            </a:xfrm>
            <a:prstGeom prst="line">
              <a:avLst/>
            </a:prstGeom>
          </p:spPr>
          <p:style>
            <a:lnRef idx="1">
              <a:schemeClr val="dk1"/>
            </a:lnRef>
            <a:fillRef idx="0">
              <a:schemeClr val="dk1"/>
            </a:fillRef>
            <a:effectRef idx="0">
              <a:schemeClr val="dk1"/>
            </a:effectRef>
            <a:fontRef idx="minor">
              <a:schemeClr val="tx1"/>
            </a:fontRef>
          </p:style>
        </p:cxnSp>
        <p:sp>
          <p:nvSpPr>
            <p:cNvPr id="5144" name="TextBox 80">
              <a:extLst>
                <a:ext uri="{FF2B5EF4-FFF2-40B4-BE49-F238E27FC236}">
                  <a16:creationId xmlns:a16="http://schemas.microsoft.com/office/drawing/2014/main" id="{060F90D8-2162-40D8-95AA-42877E59E381}"/>
                </a:ext>
              </a:extLst>
            </p:cNvPr>
            <p:cNvSpPr txBox="1">
              <a:spLocks noChangeArrowheads="1"/>
            </p:cNvSpPr>
            <p:nvPr/>
          </p:nvSpPr>
          <p:spPr bwMode="auto">
            <a:xfrm>
              <a:off x="57150" y="3494782"/>
              <a:ext cx="1657350" cy="106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600"/>
                <a:t>This means that values of </a:t>
              </a:r>
              <a:r>
                <a:rPr lang="en-US" altLang="en-US" sz="1600" b="1" i="1"/>
                <a:t>F</a:t>
              </a:r>
              <a:r>
                <a:rPr lang="en-US" altLang="en-US" sz="1600"/>
                <a:t> as low as this can be expected!</a:t>
              </a:r>
            </a:p>
          </p:txBody>
        </p:sp>
      </p:grpSp>
      <p:grpSp>
        <p:nvGrpSpPr>
          <p:cNvPr id="6" name="Group 94">
            <a:extLst>
              <a:ext uri="{FF2B5EF4-FFF2-40B4-BE49-F238E27FC236}">
                <a16:creationId xmlns:a16="http://schemas.microsoft.com/office/drawing/2014/main" id="{97AC8E04-5136-4E80-8EE4-BB285176EAAE}"/>
              </a:ext>
            </a:extLst>
          </p:cNvPr>
          <p:cNvGrpSpPr>
            <a:grpSpLocks/>
          </p:cNvGrpSpPr>
          <p:nvPr/>
        </p:nvGrpSpPr>
        <p:grpSpPr bwMode="auto">
          <a:xfrm>
            <a:off x="7410450" y="3181350"/>
            <a:ext cx="2800350" cy="2933700"/>
            <a:chOff x="5829300" y="2857500"/>
            <a:chExt cx="2800350" cy="2933701"/>
          </a:xfrm>
        </p:grpSpPr>
        <p:cxnSp>
          <p:nvCxnSpPr>
            <p:cNvPr id="87" name="Straight Connector 86">
              <a:extLst>
                <a:ext uri="{FF2B5EF4-FFF2-40B4-BE49-F238E27FC236}">
                  <a16:creationId xmlns:a16="http://schemas.microsoft.com/office/drawing/2014/main" id="{AFF25C15-EAB2-4309-B9B1-B8B023BB03E7}"/>
                </a:ext>
              </a:extLst>
            </p:cNvPr>
            <p:cNvCxnSpPr/>
            <p:nvPr/>
          </p:nvCxnSpPr>
          <p:spPr>
            <a:xfrm rot="5400000" flipH="1" flipV="1">
              <a:off x="4581525" y="4505326"/>
              <a:ext cx="2571751"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0CC1513D-4D26-4DA3-8632-BAE097E76EBA}"/>
                </a:ext>
              </a:extLst>
            </p:cNvPr>
            <p:cNvSpPr/>
            <p:nvPr/>
          </p:nvSpPr>
          <p:spPr>
            <a:xfrm>
              <a:off x="5829300" y="3190875"/>
              <a:ext cx="85725" cy="8572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0" name="TextBox 90">
              <a:extLst>
                <a:ext uri="{FF2B5EF4-FFF2-40B4-BE49-F238E27FC236}">
                  <a16:creationId xmlns:a16="http://schemas.microsoft.com/office/drawing/2014/main" id="{030344E9-2CED-433D-A22F-8018017BA309}"/>
                </a:ext>
              </a:extLst>
            </p:cNvPr>
            <p:cNvSpPr txBox="1">
              <a:spLocks noChangeArrowheads="1"/>
            </p:cNvSpPr>
            <p:nvPr/>
          </p:nvSpPr>
          <p:spPr bwMode="auto">
            <a:xfrm>
              <a:off x="6686550" y="2857500"/>
              <a:ext cx="1943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What if I pick this point instead?</a:t>
              </a:r>
            </a:p>
          </p:txBody>
        </p:sp>
        <p:cxnSp>
          <p:nvCxnSpPr>
            <p:cNvPr id="93" name="Straight Connector 92">
              <a:extLst>
                <a:ext uri="{FF2B5EF4-FFF2-40B4-BE49-F238E27FC236}">
                  <a16:creationId xmlns:a16="http://schemas.microsoft.com/office/drawing/2014/main" id="{0EFE3165-895E-4546-8E82-E13154C95E6E}"/>
                </a:ext>
              </a:extLst>
            </p:cNvPr>
            <p:cNvCxnSpPr/>
            <p:nvPr/>
          </p:nvCxnSpPr>
          <p:spPr>
            <a:xfrm flipV="1">
              <a:off x="5943600" y="3028950"/>
              <a:ext cx="742950" cy="17145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13441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a:xfrm>
            <a:off x="838200" y="177006"/>
            <a:ext cx="10515600" cy="1325563"/>
          </a:xfrm>
        </p:spPr>
        <p:txBody>
          <a:bodyPr/>
          <a:lstStyle/>
          <a:p>
            <a:r>
              <a:rPr lang="tr-TR" dirty="0"/>
              <a:t>Two </a:t>
            </a:r>
            <a:r>
              <a:rPr lang="tr-TR" dirty="0" err="1"/>
              <a:t>factors</a:t>
            </a:r>
            <a:r>
              <a:rPr lang="tr-TR" dirty="0"/>
              <a:t>: </a:t>
            </a:r>
            <a:r>
              <a:rPr lang="tr-TR" dirty="0" err="1"/>
              <a:t>Examples</a:t>
            </a:r>
            <a:endParaRPr lang="tr-TR" dirty="0"/>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51</a:t>
            </a:fld>
            <a:endParaRPr lang="en-US" altLang="en-US"/>
          </a:p>
        </p:txBody>
      </p:sp>
      <p:pic>
        <p:nvPicPr>
          <p:cNvPr id="7" name="Content Placeholder 6">
            <a:extLst>
              <a:ext uri="{FF2B5EF4-FFF2-40B4-BE49-F238E27FC236}">
                <a16:creationId xmlns:a16="http://schemas.microsoft.com/office/drawing/2014/main" id="{65560BA6-E8BF-AE4B-9E0F-C4A5947BE70E}"/>
              </a:ext>
            </a:extLst>
          </p:cNvPr>
          <p:cNvPicPr>
            <a:picLocks noGrp="1" noChangeAspect="1"/>
          </p:cNvPicPr>
          <p:nvPr>
            <p:ph idx="1"/>
          </p:nvPr>
        </p:nvPicPr>
        <p:blipFill>
          <a:blip r:embed="rId2"/>
          <a:stretch>
            <a:fillRect/>
          </a:stretch>
        </p:blipFill>
        <p:spPr>
          <a:xfrm>
            <a:off x="1743075" y="1591469"/>
            <a:ext cx="8343900" cy="4864100"/>
          </a:xfrm>
          <a:prstGeom prst="rect">
            <a:avLst/>
          </a:prstGeom>
        </p:spPr>
      </p:pic>
    </p:spTree>
    <p:extLst>
      <p:ext uri="{BB962C8B-B14F-4D97-AF65-F5344CB8AC3E}">
        <p14:creationId xmlns:p14="http://schemas.microsoft.com/office/powerpoint/2010/main" val="1420479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a:t>An </a:t>
            </a:r>
            <a:r>
              <a:rPr lang="tr-TR" dirty="0" err="1"/>
              <a:t>example</a:t>
            </a:r>
            <a:r>
              <a:rPr lang="tr-TR" dirty="0"/>
              <a:t> of </a:t>
            </a:r>
            <a:r>
              <a:rPr lang="tr-TR" dirty="0" err="1"/>
              <a:t>robust</a:t>
            </a:r>
            <a:r>
              <a:rPr lang="tr-TR" dirty="0"/>
              <a:t> product design</a:t>
            </a:r>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52</a:t>
            </a:fld>
            <a:endParaRPr lang="en-US" altLang="en-US"/>
          </a:p>
        </p:txBody>
      </p:sp>
      <p:pic>
        <p:nvPicPr>
          <p:cNvPr id="8" name="Content Placeholder 7">
            <a:extLst>
              <a:ext uri="{FF2B5EF4-FFF2-40B4-BE49-F238E27FC236}">
                <a16:creationId xmlns:a16="http://schemas.microsoft.com/office/drawing/2014/main" id="{1F086F5B-FA68-4E43-8E73-6A3C6502E246}"/>
              </a:ext>
            </a:extLst>
          </p:cNvPr>
          <p:cNvPicPr>
            <a:picLocks noGrp="1" noChangeAspect="1"/>
          </p:cNvPicPr>
          <p:nvPr>
            <p:ph idx="1"/>
          </p:nvPr>
        </p:nvPicPr>
        <p:blipFill>
          <a:blip r:embed="rId2"/>
          <a:stretch>
            <a:fillRect/>
          </a:stretch>
        </p:blipFill>
        <p:spPr>
          <a:xfrm>
            <a:off x="1584036" y="1690688"/>
            <a:ext cx="8229600" cy="3733800"/>
          </a:xfrm>
          <a:prstGeom prst="rect">
            <a:avLst/>
          </a:prstGeom>
        </p:spPr>
      </p:pic>
    </p:spTree>
    <p:extLst>
      <p:ext uri="{BB962C8B-B14F-4D97-AF65-F5344CB8AC3E}">
        <p14:creationId xmlns:p14="http://schemas.microsoft.com/office/powerpoint/2010/main" val="1207739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a:t>An </a:t>
            </a:r>
            <a:r>
              <a:rPr lang="tr-TR" dirty="0" err="1"/>
              <a:t>example</a:t>
            </a:r>
            <a:r>
              <a:rPr lang="tr-TR" dirty="0"/>
              <a:t> of </a:t>
            </a:r>
            <a:r>
              <a:rPr lang="tr-TR" dirty="0" err="1"/>
              <a:t>robust</a:t>
            </a:r>
            <a:r>
              <a:rPr lang="tr-TR" dirty="0"/>
              <a:t> product design</a:t>
            </a:r>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53</a:t>
            </a:fld>
            <a:endParaRPr lang="en-US" altLang="en-US"/>
          </a:p>
        </p:txBody>
      </p:sp>
      <p:pic>
        <p:nvPicPr>
          <p:cNvPr id="7" name="Content Placeholder 6">
            <a:extLst>
              <a:ext uri="{FF2B5EF4-FFF2-40B4-BE49-F238E27FC236}">
                <a16:creationId xmlns:a16="http://schemas.microsoft.com/office/drawing/2014/main" id="{BBA3FFAA-D596-5B4E-A6CB-E98271415940}"/>
              </a:ext>
            </a:extLst>
          </p:cNvPr>
          <p:cNvPicPr>
            <a:picLocks noGrp="1" noChangeAspect="1"/>
          </p:cNvPicPr>
          <p:nvPr>
            <p:ph idx="1"/>
          </p:nvPr>
        </p:nvPicPr>
        <p:blipFill>
          <a:blip r:embed="rId2"/>
          <a:stretch>
            <a:fillRect/>
          </a:stretch>
        </p:blipFill>
        <p:spPr>
          <a:xfrm>
            <a:off x="1704109" y="1871012"/>
            <a:ext cx="8785605" cy="2285352"/>
          </a:xfrm>
          <a:prstGeom prst="rect">
            <a:avLst/>
          </a:prstGeom>
        </p:spPr>
      </p:pic>
    </p:spTree>
    <p:extLst>
      <p:ext uri="{BB962C8B-B14F-4D97-AF65-F5344CB8AC3E}">
        <p14:creationId xmlns:p14="http://schemas.microsoft.com/office/powerpoint/2010/main" val="447938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a:t>An </a:t>
            </a:r>
            <a:r>
              <a:rPr lang="tr-TR" dirty="0" err="1"/>
              <a:t>example</a:t>
            </a:r>
            <a:r>
              <a:rPr lang="tr-TR" dirty="0"/>
              <a:t> of </a:t>
            </a:r>
            <a:r>
              <a:rPr lang="tr-TR" dirty="0" err="1"/>
              <a:t>robust</a:t>
            </a:r>
            <a:r>
              <a:rPr lang="tr-TR" dirty="0"/>
              <a:t> product design</a:t>
            </a:r>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54</a:t>
            </a:fld>
            <a:endParaRPr lang="en-US" altLang="en-US"/>
          </a:p>
        </p:txBody>
      </p:sp>
      <p:pic>
        <p:nvPicPr>
          <p:cNvPr id="8" name="Content Placeholder 7">
            <a:extLst>
              <a:ext uri="{FF2B5EF4-FFF2-40B4-BE49-F238E27FC236}">
                <a16:creationId xmlns:a16="http://schemas.microsoft.com/office/drawing/2014/main" id="{EF5EDDF5-57DE-B544-84D4-3DC8ACF4ED5D}"/>
              </a:ext>
            </a:extLst>
          </p:cNvPr>
          <p:cNvPicPr>
            <a:picLocks noGrp="1" noChangeAspect="1"/>
          </p:cNvPicPr>
          <p:nvPr>
            <p:ph idx="1"/>
          </p:nvPr>
        </p:nvPicPr>
        <p:blipFill>
          <a:blip r:embed="rId2"/>
          <a:stretch>
            <a:fillRect/>
          </a:stretch>
        </p:blipFill>
        <p:spPr>
          <a:xfrm>
            <a:off x="1671250" y="2508864"/>
            <a:ext cx="8996750" cy="2209728"/>
          </a:xfrm>
          <a:prstGeom prst="rect">
            <a:avLst/>
          </a:prstGeom>
        </p:spPr>
      </p:pic>
    </p:spTree>
    <p:extLst>
      <p:ext uri="{BB962C8B-B14F-4D97-AF65-F5344CB8AC3E}">
        <p14:creationId xmlns:p14="http://schemas.microsoft.com/office/powerpoint/2010/main" val="1416426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a:xfrm>
            <a:off x="703840" y="-84082"/>
            <a:ext cx="10515600" cy="1325563"/>
          </a:xfrm>
        </p:spPr>
        <p:txBody>
          <a:bodyPr/>
          <a:lstStyle/>
          <a:p>
            <a:r>
              <a:rPr lang="tr-TR" dirty="0" err="1"/>
              <a:t>Crossed</a:t>
            </a:r>
            <a:r>
              <a:rPr lang="tr-TR" dirty="0"/>
              <a:t> </a:t>
            </a:r>
            <a:r>
              <a:rPr lang="tr-TR" dirty="0" err="1"/>
              <a:t>Arrays</a:t>
            </a:r>
            <a:r>
              <a:rPr lang="tr-TR" dirty="0"/>
              <a:t> and </a:t>
            </a:r>
            <a:r>
              <a:rPr lang="tr-TR" dirty="0" err="1"/>
              <a:t>Signal-to-Noise</a:t>
            </a:r>
            <a:r>
              <a:rPr lang="tr-TR" dirty="0"/>
              <a:t> </a:t>
            </a:r>
            <a:r>
              <a:rPr lang="tr-TR" dirty="0" err="1"/>
              <a:t>Ratios</a:t>
            </a:r>
            <a:endParaRPr lang="tr-TR" dirty="0"/>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55</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1EA33D-098A-8A4F-B3A3-B51B06EAA335}"/>
                  </a:ext>
                </a:extLst>
              </p14:cNvPr>
              <p14:cNvContentPartPr/>
              <p14:nvPr/>
            </p14:nvContentPartPr>
            <p14:xfrm>
              <a:off x="6182585" y="438535"/>
              <a:ext cx="6120" cy="29160"/>
            </p14:xfrm>
          </p:contentPart>
        </mc:Choice>
        <mc:Fallback xmlns="">
          <p:pic>
            <p:nvPicPr>
              <p:cNvPr id="4" name="Ink 3">
                <a:extLst>
                  <a:ext uri="{FF2B5EF4-FFF2-40B4-BE49-F238E27FC236}">
                    <a16:creationId xmlns:a16="http://schemas.microsoft.com/office/drawing/2014/main" id="{0B1EA33D-098A-8A4F-B3A3-B51B06EAA335}"/>
                  </a:ext>
                </a:extLst>
              </p:cNvPr>
              <p:cNvPicPr/>
              <p:nvPr/>
            </p:nvPicPr>
            <p:blipFill>
              <a:blip r:embed="rId3"/>
              <a:stretch>
                <a:fillRect/>
              </a:stretch>
            </p:blipFill>
            <p:spPr>
              <a:xfrm>
                <a:off x="6167105" y="423055"/>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65A368A-39C0-824E-A404-9AE01150AEF5}"/>
                  </a:ext>
                </a:extLst>
              </p14:cNvPr>
              <p14:cNvContentPartPr/>
              <p14:nvPr/>
            </p14:nvContentPartPr>
            <p14:xfrm>
              <a:off x="5812865" y="3498175"/>
              <a:ext cx="87120" cy="29160"/>
            </p14:xfrm>
          </p:contentPart>
        </mc:Choice>
        <mc:Fallback xmlns="">
          <p:pic>
            <p:nvPicPr>
              <p:cNvPr id="6" name="Ink 5">
                <a:extLst>
                  <a:ext uri="{FF2B5EF4-FFF2-40B4-BE49-F238E27FC236}">
                    <a16:creationId xmlns:a16="http://schemas.microsoft.com/office/drawing/2014/main" id="{E65A368A-39C0-824E-A404-9AE01150AEF5}"/>
                  </a:ext>
                </a:extLst>
              </p:cNvPr>
              <p:cNvPicPr/>
              <p:nvPr/>
            </p:nvPicPr>
            <p:blipFill>
              <a:blip r:embed="rId5"/>
              <a:stretch>
                <a:fillRect/>
              </a:stretch>
            </p:blipFill>
            <p:spPr>
              <a:xfrm>
                <a:off x="5797321" y="3482695"/>
                <a:ext cx="117847" cy="59760"/>
              </a:xfrm>
              <a:prstGeom prst="rect">
                <a:avLst/>
              </a:prstGeom>
            </p:spPr>
          </p:pic>
        </mc:Fallback>
      </mc:AlternateContent>
      <p:pic>
        <p:nvPicPr>
          <p:cNvPr id="9" name="Content Placeholder 8">
            <a:extLst>
              <a:ext uri="{FF2B5EF4-FFF2-40B4-BE49-F238E27FC236}">
                <a16:creationId xmlns:a16="http://schemas.microsoft.com/office/drawing/2014/main" id="{7B8242B1-FA1E-B948-BE69-6089FC491C41}"/>
              </a:ext>
            </a:extLst>
          </p:cNvPr>
          <p:cNvPicPr>
            <a:picLocks noGrp="1" noChangeAspect="1"/>
          </p:cNvPicPr>
          <p:nvPr>
            <p:ph idx="1"/>
          </p:nvPr>
        </p:nvPicPr>
        <p:blipFill>
          <a:blip r:embed="rId6"/>
          <a:stretch>
            <a:fillRect/>
          </a:stretch>
        </p:blipFill>
        <p:spPr>
          <a:xfrm>
            <a:off x="1776661" y="1012329"/>
            <a:ext cx="8369959" cy="1375883"/>
          </a:xfrm>
          <a:prstGeom prst="rect">
            <a:avLst/>
          </a:prstGeom>
        </p:spPr>
      </p:pic>
      <p:pic>
        <p:nvPicPr>
          <p:cNvPr id="12" name="Picture 11">
            <a:extLst>
              <a:ext uri="{FF2B5EF4-FFF2-40B4-BE49-F238E27FC236}">
                <a16:creationId xmlns:a16="http://schemas.microsoft.com/office/drawing/2014/main" id="{E34006A8-322A-CD42-8F91-9EAD57D7AC56}"/>
              </a:ext>
            </a:extLst>
          </p:cNvPr>
          <p:cNvPicPr>
            <a:picLocks noChangeAspect="1"/>
          </p:cNvPicPr>
          <p:nvPr/>
        </p:nvPicPr>
        <p:blipFill>
          <a:blip r:embed="rId7"/>
          <a:stretch>
            <a:fillRect/>
          </a:stretch>
        </p:blipFill>
        <p:spPr>
          <a:xfrm>
            <a:off x="1981200" y="2974125"/>
            <a:ext cx="3086100" cy="2654300"/>
          </a:xfrm>
          <a:prstGeom prst="rect">
            <a:avLst/>
          </a:prstGeom>
        </p:spPr>
      </p:pic>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218A2F50-FD16-7C48-A6BD-F2AB47E358E0}"/>
                  </a:ext>
                </a:extLst>
              </p14:cNvPr>
              <p14:cNvContentPartPr/>
              <p14:nvPr/>
            </p14:nvContentPartPr>
            <p14:xfrm>
              <a:off x="6946865" y="4219615"/>
              <a:ext cx="49680" cy="40680"/>
            </p14:xfrm>
          </p:contentPart>
        </mc:Choice>
        <mc:Fallback xmlns="">
          <p:pic>
            <p:nvPicPr>
              <p:cNvPr id="13" name="Ink 12">
                <a:extLst>
                  <a:ext uri="{FF2B5EF4-FFF2-40B4-BE49-F238E27FC236}">
                    <a16:creationId xmlns:a16="http://schemas.microsoft.com/office/drawing/2014/main" id="{218A2F50-FD16-7C48-A6BD-F2AB47E358E0}"/>
                  </a:ext>
                </a:extLst>
              </p:cNvPr>
              <p:cNvPicPr/>
              <p:nvPr/>
            </p:nvPicPr>
            <p:blipFill>
              <a:blip r:embed="rId9"/>
              <a:stretch>
                <a:fillRect/>
              </a:stretch>
            </p:blipFill>
            <p:spPr>
              <a:xfrm>
                <a:off x="6931385" y="4204135"/>
                <a:ext cx="80280" cy="71280"/>
              </a:xfrm>
              <a:prstGeom prst="rect">
                <a:avLst/>
              </a:prstGeom>
            </p:spPr>
          </p:pic>
        </mc:Fallback>
      </mc:AlternateContent>
      <p:pic>
        <p:nvPicPr>
          <p:cNvPr id="16" name="Picture 15">
            <a:extLst>
              <a:ext uri="{FF2B5EF4-FFF2-40B4-BE49-F238E27FC236}">
                <a16:creationId xmlns:a16="http://schemas.microsoft.com/office/drawing/2014/main" id="{3CE91C1A-9619-2242-9602-FAC5AD5FF71A}"/>
              </a:ext>
            </a:extLst>
          </p:cNvPr>
          <p:cNvPicPr>
            <a:picLocks noChangeAspect="1"/>
          </p:cNvPicPr>
          <p:nvPr/>
        </p:nvPicPr>
        <p:blipFill>
          <a:blip r:embed="rId10"/>
          <a:stretch>
            <a:fillRect/>
          </a:stretch>
        </p:blipFill>
        <p:spPr>
          <a:xfrm>
            <a:off x="5067300" y="2609611"/>
            <a:ext cx="5681240" cy="3018814"/>
          </a:xfrm>
          <a:prstGeom prst="rect">
            <a:avLst/>
          </a:prstGeom>
        </p:spPr>
      </p:pic>
    </p:spTree>
    <p:extLst>
      <p:ext uri="{BB962C8B-B14F-4D97-AF65-F5344CB8AC3E}">
        <p14:creationId xmlns:p14="http://schemas.microsoft.com/office/powerpoint/2010/main" val="3897062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err="1"/>
              <a:t>Crossed</a:t>
            </a:r>
            <a:r>
              <a:rPr lang="tr-TR" dirty="0"/>
              <a:t> </a:t>
            </a:r>
            <a:r>
              <a:rPr lang="tr-TR" dirty="0" err="1"/>
              <a:t>Arrays</a:t>
            </a:r>
            <a:r>
              <a:rPr lang="tr-TR" dirty="0"/>
              <a:t> and </a:t>
            </a:r>
            <a:r>
              <a:rPr lang="tr-TR" dirty="0" err="1"/>
              <a:t>Signal-to-Noise</a:t>
            </a:r>
            <a:r>
              <a:rPr lang="tr-TR" dirty="0"/>
              <a:t> </a:t>
            </a:r>
            <a:r>
              <a:rPr lang="tr-TR" dirty="0" err="1"/>
              <a:t>Ratios</a:t>
            </a:r>
            <a:endParaRPr lang="tr-TR" dirty="0"/>
          </a:p>
        </p:txBody>
      </p:sp>
      <p:sp>
        <p:nvSpPr>
          <p:cNvPr id="3" name="Content Placeholder 2">
            <a:extLst>
              <a:ext uri="{FF2B5EF4-FFF2-40B4-BE49-F238E27FC236}">
                <a16:creationId xmlns:a16="http://schemas.microsoft.com/office/drawing/2014/main" id="{A33C76B4-31BF-874C-A2D5-B84E24371DE6}"/>
              </a:ext>
            </a:extLst>
          </p:cNvPr>
          <p:cNvSpPr>
            <a:spLocks noGrp="1"/>
          </p:cNvSpPr>
          <p:nvPr>
            <p:ph idx="1"/>
          </p:nvPr>
        </p:nvSpPr>
        <p:spPr/>
        <p:txBody>
          <a:bodyPr/>
          <a:lstStyle/>
          <a:p>
            <a:r>
              <a:rPr lang="tr-TR" dirty="0"/>
              <a:t>Choice </a:t>
            </a:r>
            <a:r>
              <a:rPr lang="tr-TR" dirty="0" err="1"/>
              <a:t>depends</a:t>
            </a:r>
            <a:r>
              <a:rPr lang="tr-TR" dirty="0"/>
              <a:t> on the </a:t>
            </a:r>
            <a:r>
              <a:rPr lang="tr-TR" dirty="0" err="1"/>
              <a:t>goal</a:t>
            </a:r>
            <a:r>
              <a:rPr lang="tr-TR" dirty="0"/>
              <a:t> of the </a:t>
            </a:r>
            <a:r>
              <a:rPr lang="tr-TR" dirty="0" err="1"/>
              <a:t>experiment</a:t>
            </a:r>
            <a:r>
              <a:rPr lang="tr-TR" dirty="0"/>
              <a:t>:</a:t>
            </a:r>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56</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1EA33D-098A-8A4F-B3A3-B51B06EAA335}"/>
                  </a:ext>
                </a:extLst>
              </p14:cNvPr>
              <p14:cNvContentPartPr/>
              <p14:nvPr/>
            </p14:nvContentPartPr>
            <p14:xfrm>
              <a:off x="6182585" y="438535"/>
              <a:ext cx="6120" cy="29160"/>
            </p14:xfrm>
          </p:contentPart>
        </mc:Choice>
        <mc:Fallback xmlns="">
          <p:pic>
            <p:nvPicPr>
              <p:cNvPr id="4" name="Ink 3">
                <a:extLst>
                  <a:ext uri="{FF2B5EF4-FFF2-40B4-BE49-F238E27FC236}">
                    <a16:creationId xmlns:a16="http://schemas.microsoft.com/office/drawing/2014/main" id="{0B1EA33D-098A-8A4F-B3A3-B51B06EAA335}"/>
                  </a:ext>
                </a:extLst>
              </p:cNvPr>
              <p:cNvPicPr/>
              <p:nvPr/>
            </p:nvPicPr>
            <p:blipFill>
              <a:blip r:embed="rId3"/>
              <a:stretch>
                <a:fillRect/>
              </a:stretch>
            </p:blipFill>
            <p:spPr>
              <a:xfrm>
                <a:off x="6167105" y="423055"/>
                <a:ext cx="36720" cy="59760"/>
              </a:xfrm>
              <a:prstGeom prst="rect">
                <a:avLst/>
              </a:prstGeom>
            </p:spPr>
          </p:pic>
        </mc:Fallback>
      </mc:AlternateContent>
      <p:pic>
        <p:nvPicPr>
          <p:cNvPr id="8" name="Picture 7">
            <a:extLst>
              <a:ext uri="{FF2B5EF4-FFF2-40B4-BE49-F238E27FC236}">
                <a16:creationId xmlns:a16="http://schemas.microsoft.com/office/drawing/2014/main" id="{D32D9053-A875-3046-9E81-6C9E48AEF381}"/>
              </a:ext>
            </a:extLst>
          </p:cNvPr>
          <p:cNvPicPr>
            <a:picLocks noChangeAspect="1"/>
          </p:cNvPicPr>
          <p:nvPr/>
        </p:nvPicPr>
        <p:blipFill>
          <a:blip r:embed="rId4"/>
          <a:stretch>
            <a:fillRect/>
          </a:stretch>
        </p:blipFill>
        <p:spPr>
          <a:xfrm>
            <a:off x="838200" y="2996524"/>
            <a:ext cx="10000203" cy="1325563"/>
          </a:xfrm>
          <a:prstGeom prst="rect">
            <a:avLst/>
          </a:prstGeom>
        </p:spPr>
      </p:pic>
    </p:spTree>
    <p:extLst>
      <p:ext uri="{BB962C8B-B14F-4D97-AF65-F5344CB8AC3E}">
        <p14:creationId xmlns:p14="http://schemas.microsoft.com/office/powerpoint/2010/main" val="961388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a:xfrm>
            <a:off x="838200" y="226038"/>
            <a:ext cx="10515600" cy="1325563"/>
          </a:xfrm>
        </p:spPr>
        <p:txBody>
          <a:bodyPr/>
          <a:lstStyle/>
          <a:p>
            <a:r>
              <a:rPr lang="tr-TR" dirty="0" err="1"/>
              <a:t>Crossed</a:t>
            </a:r>
            <a:r>
              <a:rPr lang="tr-TR" dirty="0"/>
              <a:t> </a:t>
            </a:r>
            <a:r>
              <a:rPr lang="tr-TR" dirty="0" err="1"/>
              <a:t>Arrays</a:t>
            </a:r>
            <a:r>
              <a:rPr lang="tr-TR" dirty="0"/>
              <a:t> and </a:t>
            </a:r>
            <a:r>
              <a:rPr lang="tr-TR" dirty="0" err="1"/>
              <a:t>Signal-to-Noise</a:t>
            </a:r>
            <a:r>
              <a:rPr lang="tr-TR" dirty="0"/>
              <a:t> </a:t>
            </a:r>
            <a:r>
              <a:rPr lang="tr-TR" dirty="0" err="1"/>
              <a:t>Ratios</a:t>
            </a:r>
            <a:endParaRPr lang="tr-TR" dirty="0"/>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57</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1EA33D-098A-8A4F-B3A3-B51B06EAA335}"/>
                  </a:ext>
                </a:extLst>
              </p14:cNvPr>
              <p14:cNvContentPartPr/>
              <p14:nvPr/>
            </p14:nvContentPartPr>
            <p14:xfrm>
              <a:off x="6182585" y="438535"/>
              <a:ext cx="6120" cy="29160"/>
            </p14:xfrm>
          </p:contentPart>
        </mc:Choice>
        <mc:Fallback xmlns="">
          <p:pic>
            <p:nvPicPr>
              <p:cNvPr id="4" name="Ink 3">
                <a:extLst>
                  <a:ext uri="{FF2B5EF4-FFF2-40B4-BE49-F238E27FC236}">
                    <a16:creationId xmlns:a16="http://schemas.microsoft.com/office/drawing/2014/main" id="{0B1EA33D-098A-8A4F-B3A3-B51B06EAA335}"/>
                  </a:ext>
                </a:extLst>
              </p:cNvPr>
              <p:cNvPicPr/>
              <p:nvPr/>
            </p:nvPicPr>
            <p:blipFill>
              <a:blip r:embed="rId3"/>
              <a:stretch>
                <a:fillRect/>
              </a:stretch>
            </p:blipFill>
            <p:spPr>
              <a:xfrm>
                <a:off x="6167105" y="423055"/>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2CC37C4-03F3-0641-9F8B-B88D23994298}"/>
                  </a:ext>
                </a:extLst>
              </p14:cNvPr>
              <p14:cNvContentPartPr/>
              <p14:nvPr/>
            </p14:nvContentPartPr>
            <p14:xfrm>
              <a:off x="5224265" y="2302975"/>
              <a:ext cx="52200" cy="63720"/>
            </p14:xfrm>
          </p:contentPart>
        </mc:Choice>
        <mc:Fallback xmlns="">
          <p:pic>
            <p:nvPicPr>
              <p:cNvPr id="6" name="Ink 5">
                <a:extLst>
                  <a:ext uri="{FF2B5EF4-FFF2-40B4-BE49-F238E27FC236}">
                    <a16:creationId xmlns:a16="http://schemas.microsoft.com/office/drawing/2014/main" id="{32CC37C4-03F3-0641-9F8B-B88D23994298}"/>
                  </a:ext>
                </a:extLst>
              </p:cNvPr>
              <p:cNvPicPr/>
              <p:nvPr/>
            </p:nvPicPr>
            <p:blipFill>
              <a:blip r:embed="rId5"/>
              <a:stretch>
                <a:fillRect/>
              </a:stretch>
            </p:blipFill>
            <p:spPr>
              <a:xfrm>
                <a:off x="5208785" y="2287495"/>
                <a:ext cx="82800" cy="94320"/>
              </a:xfrm>
              <a:prstGeom prst="rect">
                <a:avLst/>
              </a:prstGeom>
            </p:spPr>
          </p:pic>
        </mc:Fallback>
      </mc:AlternateContent>
      <p:pic>
        <p:nvPicPr>
          <p:cNvPr id="9" name="Content Placeholder 8">
            <a:extLst>
              <a:ext uri="{FF2B5EF4-FFF2-40B4-BE49-F238E27FC236}">
                <a16:creationId xmlns:a16="http://schemas.microsoft.com/office/drawing/2014/main" id="{966C9A25-E115-1D48-839D-FCB5358D686A}"/>
              </a:ext>
            </a:extLst>
          </p:cNvPr>
          <p:cNvPicPr>
            <a:picLocks noGrp="1" noChangeAspect="1"/>
          </p:cNvPicPr>
          <p:nvPr>
            <p:ph idx="1"/>
          </p:nvPr>
        </p:nvPicPr>
        <p:blipFill>
          <a:blip r:embed="rId6"/>
          <a:stretch>
            <a:fillRect/>
          </a:stretch>
        </p:blipFill>
        <p:spPr>
          <a:xfrm>
            <a:off x="1816099" y="1495529"/>
            <a:ext cx="8623300" cy="2311400"/>
          </a:xfrm>
          <a:prstGeom prst="rect">
            <a:avLst/>
          </a:prstGeom>
        </p:spPr>
      </p:pic>
      <p:pic>
        <p:nvPicPr>
          <p:cNvPr id="13" name="Picture 12">
            <a:extLst>
              <a:ext uri="{FF2B5EF4-FFF2-40B4-BE49-F238E27FC236}">
                <a16:creationId xmlns:a16="http://schemas.microsoft.com/office/drawing/2014/main" id="{AF983F5C-94C2-2B49-BE53-69BA07847439}"/>
              </a:ext>
            </a:extLst>
          </p:cNvPr>
          <p:cNvPicPr>
            <a:picLocks noChangeAspect="1"/>
          </p:cNvPicPr>
          <p:nvPr/>
        </p:nvPicPr>
        <p:blipFill>
          <a:blip r:embed="rId7"/>
          <a:stretch>
            <a:fillRect/>
          </a:stretch>
        </p:blipFill>
        <p:spPr>
          <a:xfrm>
            <a:off x="2234622" y="3984115"/>
            <a:ext cx="7786255" cy="2305505"/>
          </a:xfrm>
          <a:prstGeom prst="rect">
            <a:avLst/>
          </a:prstGeom>
        </p:spPr>
      </p:pic>
    </p:spTree>
    <p:extLst>
      <p:ext uri="{BB962C8B-B14F-4D97-AF65-F5344CB8AC3E}">
        <p14:creationId xmlns:p14="http://schemas.microsoft.com/office/powerpoint/2010/main" val="3012584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err="1"/>
              <a:t>Crossed</a:t>
            </a:r>
            <a:r>
              <a:rPr lang="tr-TR" dirty="0"/>
              <a:t> </a:t>
            </a:r>
            <a:r>
              <a:rPr lang="tr-TR" dirty="0" err="1"/>
              <a:t>Arrays</a:t>
            </a:r>
            <a:r>
              <a:rPr lang="tr-TR" dirty="0"/>
              <a:t> and </a:t>
            </a:r>
            <a:r>
              <a:rPr lang="tr-TR" dirty="0" err="1"/>
              <a:t>Signal-to-Noise</a:t>
            </a:r>
            <a:r>
              <a:rPr lang="tr-TR" dirty="0"/>
              <a:t> </a:t>
            </a:r>
            <a:r>
              <a:rPr lang="tr-TR" dirty="0" err="1"/>
              <a:t>Ratios</a:t>
            </a:r>
            <a:endParaRPr lang="tr-TR" dirty="0"/>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58</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1EA33D-098A-8A4F-B3A3-B51B06EAA335}"/>
                  </a:ext>
                </a:extLst>
              </p14:cNvPr>
              <p14:cNvContentPartPr/>
              <p14:nvPr/>
            </p14:nvContentPartPr>
            <p14:xfrm>
              <a:off x="6182585" y="438535"/>
              <a:ext cx="6120" cy="29160"/>
            </p14:xfrm>
          </p:contentPart>
        </mc:Choice>
        <mc:Fallback xmlns="">
          <p:pic>
            <p:nvPicPr>
              <p:cNvPr id="4" name="Ink 3">
                <a:extLst>
                  <a:ext uri="{FF2B5EF4-FFF2-40B4-BE49-F238E27FC236}">
                    <a16:creationId xmlns:a16="http://schemas.microsoft.com/office/drawing/2014/main" id="{0B1EA33D-098A-8A4F-B3A3-B51B06EAA335}"/>
                  </a:ext>
                </a:extLst>
              </p:cNvPr>
              <p:cNvPicPr/>
              <p:nvPr/>
            </p:nvPicPr>
            <p:blipFill>
              <a:blip r:embed="rId3"/>
              <a:stretch>
                <a:fillRect/>
              </a:stretch>
            </p:blipFill>
            <p:spPr>
              <a:xfrm>
                <a:off x="6167105" y="423055"/>
                <a:ext cx="36720" cy="59760"/>
              </a:xfrm>
              <a:prstGeom prst="rect">
                <a:avLst/>
              </a:prstGeom>
            </p:spPr>
          </p:pic>
        </mc:Fallback>
      </mc:AlternateContent>
      <p:pic>
        <p:nvPicPr>
          <p:cNvPr id="11" name="Picture 10">
            <a:extLst>
              <a:ext uri="{FF2B5EF4-FFF2-40B4-BE49-F238E27FC236}">
                <a16:creationId xmlns:a16="http://schemas.microsoft.com/office/drawing/2014/main" id="{2782D9E6-6C57-114E-8A0A-18D7CCAFBC07}"/>
              </a:ext>
            </a:extLst>
          </p:cNvPr>
          <p:cNvPicPr>
            <a:picLocks noChangeAspect="1"/>
          </p:cNvPicPr>
          <p:nvPr/>
        </p:nvPicPr>
        <p:blipFill>
          <a:blip r:embed="rId4"/>
          <a:stretch>
            <a:fillRect/>
          </a:stretch>
        </p:blipFill>
        <p:spPr>
          <a:xfrm>
            <a:off x="2202295" y="1606550"/>
            <a:ext cx="7676994" cy="3969905"/>
          </a:xfrm>
          <a:prstGeom prst="rect">
            <a:avLst/>
          </a:prstGeom>
        </p:spPr>
      </p:pic>
    </p:spTree>
    <p:extLst>
      <p:ext uri="{BB962C8B-B14F-4D97-AF65-F5344CB8AC3E}">
        <p14:creationId xmlns:p14="http://schemas.microsoft.com/office/powerpoint/2010/main" val="1063353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D0D8-C3F4-DD4B-9558-7415782F241B}"/>
              </a:ext>
            </a:extLst>
          </p:cNvPr>
          <p:cNvSpPr>
            <a:spLocks noGrp="1"/>
          </p:cNvSpPr>
          <p:nvPr>
            <p:ph type="title"/>
          </p:nvPr>
        </p:nvSpPr>
        <p:spPr/>
        <p:txBody>
          <a:bodyPr/>
          <a:lstStyle/>
          <a:p>
            <a:r>
              <a:rPr lang="tr-TR" dirty="0" err="1"/>
              <a:t>Example</a:t>
            </a:r>
            <a:endParaRPr lang="tr-TR" dirty="0"/>
          </a:p>
        </p:txBody>
      </p:sp>
      <p:sp>
        <p:nvSpPr>
          <p:cNvPr id="5" name="Slide Number Placeholder 4">
            <a:extLst>
              <a:ext uri="{FF2B5EF4-FFF2-40B4-BE49-F238E27FC236}">
                <a16:creationId xmlns:a16="http://schemas.microsoft.com/office/drawing/2014/main" id="{F0810A16-542B-FA42-8C58-9688989BA2A4}"/>
              </a:ext>
            </a:extLst>
          </p:cNvPr>
          <p:cNvSpPr>
            <a:spLocks noGrp="1"/>
          </p:cNvSpPr>
          <p:nvPr>
            <p:ph type="sldNum" sz="quarter" idx="11"/>
          </p:nvPr>
        </p:nvSpPr>
        <p:spPr/>
        <p:txBody>
          <a:bodyPr/>
          <a:lstStyle/>
          <a:p>
            <a:fld id="{776E2CD5-6CF2-4186-91D7-BA395E58CDD3}" type="slidenum">
              <a:rPr lang="en-US" altLang="en-US" smtClean="0"/>
              <a:pPr/>
              <a:t>59</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B1EA33D-098A-8A4F-B3A3-B51B06EAA335}"/>
                  </a:ext>
                </a:extLst>
              </p14:cNvPr>
              <p14:cNvContentPartPr/>
              <p14:nvPr/>
            </p14:nvContentPartPr>
            <p14:xfrm>
              <a:off x="6182585" y="438535"/>
              <a:ext cx="6120" cy="29160"/>
            </p14:xfrm>
          </p:contentPart>
        </mc:Choice>
        <mc:Fallback xmlns="">
          <p:pic>
            <p:nvPicPr>
              <p:cNvPr id="4" name="Ink 3">
                <a:extLst>
                  <a:ext uri="{FF2B5EF4-FFF2-40B4-BE49-F238E27FC236}">
                    <a16:creationId xmlns:a16="http://schemas.microsoft.com/office/drawing/2014/main" id="{0B1EA33D-098A-8A4F-B3A3-B51B06EAA335}"/>
                  </a:ext>
                </a:extLst>
              </p:cNvPr>
              <p:cNvPicPr/>
              <p:nvPr/>
            </p:nvPicPr>
            <p:blipFill>
              <a:blip r:embed="rId3"/>
              <a:stretch>
                <a:fillRect/>
              </a:stretch>
            </p:blipFill>
            <p:spPr>
              <a:xfrm>
                <a:off x="6167105" y="423055"/>
                <a:ext cx="36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4601177-40C7-954C-8021-4611BAD75F85}"/>
                  </a:ext>
                </a:extLst>
              </p14:cNvPr>
              <p14:cNvContentPartPr/>
              <p14:nvPr/>
            </p14:nvContentPartPr>
            <p14:xfrm>
              <a:off x="3967145" y="1162263"/>
              <a:ext cx="21240" cy="33840"/>
            </p14:xfrm>
          </p:contentPart>
        </mc:Choice>
        <mc:Fallback xmlns="">
          <p:pic>
            <p:nvPicPr>
              <p:cNvPr id="6" name="Ink 5">
                <a:extLst>
                  <a:ext uri="{FF2B5EF4-FFF2-40B4-BE49-F238E27FC236}">
                    <a16:creationId xmlns:a16="http://schemas.microsoft.com/office/drawing/2014/main" id="{74601177-40C7-954C-8021-4611BAD75F85}"/>
                  </a:ext>
                </a:extLst>
              </p:cNvPr>
              <p:cNvPicPr/>
              <p:nvPr/>
            </p:nvPicPr>
            <p:blipFill>
              <a:blip r:embed="rId5"/>
              <a:stretch>
                <a:fillRect/>
              </a:stretch>
            </p:blipFill>
            <p:spPr>
              <a:xfrm>
                <a:off x="3951665" y="1146783"/>
                <a:ext cx="51840" cy="64440"/>
              </a:xfrm>
              <a:prstGeom prst="rect">
                <a:avLst/>
              </a:prstGeom>
            </p:spPr>
          </p:pic>
        </mc:Fallback>
      </mc:AlternateContent>
      <p:pic>
        <p:nvPicPr>
          <p:cNvPr id="9" name="Content Placeholder 8">
            <a:extLst>
              <a:ext uri="{FF2B5EF4-FFF2-40B4-BE49-F238E27FC236}">
                <a16:creationId xmlns:a16="http://schemas.microsoft.com/office/drawing/2014/main" id="{A50AE475-CD77-9F43-B7B2-C0EF08798C36}"/>
              </a:ext>
            </a:extLst>
          </p:cNvPr>
          <p:cNvPicPr>
            <a:picLocks noGrp="1" noChangeAspect="1"/>
          </p:cNvPicPr>
          <p:nvPr>
            <p:ph idx="1"/>
          </p:nvPr>
        </p:nvPicPr>
        <p:blipFill>
          <a:blip r:embed="rId6"/>
          <a:stretch>
            <a:fillRect/>
          </a:stretch>
        </p:blipFill>
        <p:spPr>
          <a:xfrm>
            <a:off x="1725320" y="1414062"/>
            <a:ext cx="8763000" cy="2101209"/>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6FA1BED5-52C1-F547-A248-17073E57801D}"/>
                  </a:ext>
                </a:extLst>
              </p14:cNvPr>
              <p14:cNvContentPartPr/>
              <p14:nvPr/>
            </p14:nvContentPartPr>
            <p14:xfrm>
              <a:off x="2687345" y="4152783"/>
              <a:ext cx="51840" cy="77760"/>
            </p14:xfrm>
          </p:contentPart>
        </mc:Choice>
        <mc:Fallback xmlns="">
          <p:pic>
            <p:nvPicPr>
              <p:cNvPr id="10" name="Ink 9">
                <a:extLst>
                  <a:ext uri="{FF2B5EF4-FFF2-40B4-BE49-F238E27FC236}">
                    <a16:creationId xmlns:a16="http://schemas.microsoft.com/office/drawing/2014/main" id="{6FA1BED5-52C1-F547-A248-17073E57801D}"/>
                  </a:ext>
                </a:extLst>
              </p:cNvPr>
              <p:cNvPicPr/>
              <p:nvPr/>
            </p:nvPicPr>
            <p:blipFill>
              <a:blip r:embed="rId8"/>
              <a:stretch>
                <a:fillRect/>
              </a:stretch>
            </p:blipFill>
            <p:spPr>
              <a:xfrm>
                <a:off x="2671865" y="4137303"/>
                <a:ext cx="82440" cy="108360"/>
              </a:xfrm>
              <a:prstGeom prst="rect">
                <a:avLst/>
              </a:prstGeom>
            </p:spPr>
          </p:pic>
        </mc:Fallback>
      </mc:AlternateContent>
      <p:pic>
        <p:nvPicPr>
          <p:cNvPr id="13" name="Picture 12">
            <a:extLst>
              <a:ext uri="{FF2B5EF4-FFF2-40B4-BE49-F238E27FC236}">
                <a16:creationId xmlns:a16="http://schemas.microsoft.com/office/drawing/2014/main" id="{9BE9C229-6EB9-CE43-916A-3DA978C4E889}"/>
              </a:ext>
            </a:extLst>
          </p:cNvPr>
          <p:cNvPicPr>
            <a:picLocks noChangeAspect="1"/>
          </p:cNvPicPr>
          <p:nvPr/>
        </p:nvPicPr>
        <p:blipFill>
          <a:blip r:embed="rId9"/>
          <a:stretch>
            <a:fillRect/>
          </a:stretch>
        </p:blipFill>
        <p:spPr>
          <a:xfrm>
            <a:off x="1339298" y="3926269"/>
            <a:ext cx="4646093" cy="2209582"/>
          </a:xfrm>
          <a:prstGeom prst="rect">
            <a:avLst/>
          </a:prstGeom>
        </p:spPr>
      </p:pic>
      <p:pic>
        <p:nvPicPr>
          <p:cNvPr id="16" name="Picture 15">
            <a:extLst>
              <a:ext uri="{FF2B5EF4-FFF2-40B4-BE49-F238E27FC236}">
                <a16:creationId xmlns:a16="http://schemas.microsoft.com/office/drawing/2014/main" id="{11AE8F2B-5280-7D4E-8203-9F4598BF4993}"/>
              </a:ext>
            </a:extLst>
          </p:cNvPr>
          <p:cNvPicPr>
            <a:picLocks noChangeAspect="1"/>
          </p:cNvPicPr>
          <p:nvPr/>
        </p:nvPicPr>
        <p:blipFill>
          <a:blip r:embed="rId10"/>
          <a:stretch>
            <a:fillRect/>
          </a:stretch>
        </p:blipFill>
        <p:spPr>
          <a:xfrm>
            <a:off x="6182585" y="4091260"/>
            <a:ext cx="4343400" cy="1689100"/>
          </a:xfrm>
          <a:prstGeom prst="rect">
            <a:avLst/>
          </a:prstGeom>
        </p:spPr>
      </p:pic>
    </p:spTree>
    <p:extLst>
      <p:ext uri="{BB962C8B-B14F-4D97-AF65-F5344CB8AC3E}">
        <p14:creationId xmlns:p14="http://schemas.microsoft.com/office/powerpoint/2010/main" val="315218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882775" y="98112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tr-TR" altLang="en-US" sz="2400" dirty="0"/>
              <a:t>1791 - 1871</a:t>
            </a:r>
            <a:r>
              <a:rPr lang="en-AU" altLang="en-US" sz="2400" dirty="0"/>
              <a:t>: Charles Babbage</a:t>
            </a:r>
            <a:r>
              <a:rPr lang="tr-TR" altLang="en-US" sz="2400" dirty="0"/>
              <a:t> </a:t>
            </a:r>
            <a:r>
              <a:rPr lang="en-AU" altLang="en-US" sz="2400" dirty="0"/>
              <a:t>	</a:t>
            </a:r>
            <a:endParaRPr lang="en-US" altLang="en-US" sz="2400" dirty="0"/>
          </a:p>
        </p:txBody>
      </p:sp>
      <p:pic>
        <p:nvPicPr>
          <p:cNvPr id="20483" name="Picture 3" descr="Babbage"/>
          <p:cNvPicPr>
            <a:picLocks noChangeAspect="1" noChangeArrowheads="1"/>
          </p:cNvPicPr>
          <p:nvPr/>
        </p:nvPicPr>
        <p:blipFill>
          <a:blip r:embed="rId2">
            <a:extLst>
              <a:ext uri="{28A0092B-C50C-407E-A947-70E740481C1C}">
                <a14:useLocalDpi xmlns:a14="http://schemas.microsoft.com/office/drawing/2010/main" val="0"/>
              </a:ext>
            </a:extLst>
          </a:blip>
          <a:srcRect l="14400"/>
          <a:stretch>
            <a:fillRect/>
          </a:stretch>
        </p:blipFill>
        <p:spPr bwMode="auto">
          <a:xfrm>
            <a:off x="2063751" y="2060849"/>
            <a:ext cx="2765425"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ChangeArrowheads="1"/>
          </p:cNvSpPr>
          <p:nvPr/>
        </p:nvSpPr>
        <p:spPr bwMode="auto">
          <a:xfrm>
            <a:off x="5015881" y="2100261"/>
            <a:ext cx="565211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marL="342900" indent="-342900" eaLnBrk="1" hangingPunct="1">
              <a:buFont typeface="Wingdings" panose="05000000000000000000" pitchFamily="2" charset="2"/>
              <a:buChar char="q"/>
            </a:pPr>
            <a:r>
              <a:rPr lang="en-AU" altLang="en-US" sz="2200" b="0" dirty="0">
                <a:latin typeface="Calibri" pitchFamily="34" charset="0"/>
              </a:rPr>
              <a:t>A self-made mathematician</a:t>
            </a:r>
            <a:endParaRPr lang="tr-TR" altLang="en-US" sz="2200" b="0" dirty="0">
              <a:latin typeface="Calibri" pitchFamily="34" charset="0"/>
            </a:endParaRPr>
          </a:p>
          <a:p>
            <a:pPr marL="342900" indent="-342900" eaLnBrk="1" hangingPunct="1">
              <a:buFont typeface="Wingdings" panose="05000000000000000000" pitchFamily="2" charset="2"/>
              <a:buChar char="q"/>
            </a:pPr>
            <a:endParaRPr lang="en-AU" altLang="en-US" sz="2200" b="0" dirty="0">
              <a:latin typeface="Calibri" pitchFamily="34" charset="0"/>
            </a:endParaRPr>
          </a:p>
          <a:p>
            <a:pPr marL="342900" indent="-342900" eaLnBrk="1" hangingPunct="1">
              <a:buFont typeface="Wingdings" panose="05000000000000000000" pitchFamily="2" charset="2"/>
              <a:buChar char="q"/>
            </a:pPr>
            <a:r>
              <a:rPr lang="en-AU" altLang="en-US" sz="2200" b="0" dirty="0">
                <a:latin typeface="Calibri" pitchFamily="34" charset="0"/>
              </a:rPr>
              <a:t>Observed factory operations systematically.</a:t>
            </a:r>
            <a:endParaRPr lang="tr-TR" altLang="en-US" sz="2200" b="0" dirty="0">
              <a:latin typeface="Calibri" pitchFamily="34" charset="0"/>
            </a:endParaRPr>
          </a:p>
          <a:p>
            <a:pPr marL="342900" indent="-342900" eaLnBrk="1" hangingPunct="1">
              <a:buFont typeface="Wingdings" panose="05000000000000000000" pitchFamily="2" charset="2"/>
              <a:buChar char="q"/>
            </a:pPr>
            <a:endParaRPr lang="en-AU" altLang="en-US" sz="1600" b="0" dirty="0">
              <a:latin typeface="Calibri" pitchFamily="34" charset="0"/>
            </a:endParaRPr>
          </a:p>
          <a:p>
            <a:pPr marL="342900" indent="-342900" eaLnBrk="1" hangingPunct="1">
              <a:buFont typeface="Wingdings" panose="05000000000000000000" pitchFamily="2" charset="2"/>
              <a:buChar char="q"/>
            </a:pPr>
            <a:r>
              <a:rPr lang="en-AU" altLang="en-US" sz="2200" b="0" dirty="0" err="1">
                <a:latin typeface="Calibri" pitchFamily="34" charset="0"/>
              </a:rPr>
              <a:t>Analy</a:t>
            </a:r>
            <a:r>
              <a:rPr lang="tr-TR" altLang="en-US" sz="2200" b="0" dirty="0">
                <a:latin typeface="Calibri" pitchFamily="34" charset="0"/>
              </a:rPr>
              <a:t>z</a:t>
            </a:r>
            <a:r>
              <a:rPr lang="en-AU" altLang="en-US" sz="2200" b="0" dirty="0" err="1">
                <a:latin typeface="Calibri" pitchFamily="34" charset="0"/>
              </a:rPr>
              <a:t>ed</a:t>
            </a:r>
            <a:r>
              <a:rPr lang="en-AU" altLang="en-US" sz="2200" b="0" dirty="0">
                <a:latin typeface="Calibri" pitchFamily="34" charset="0"/>
              </a:rPr>
              <a:t> the effects of </a:t>
            </a:r>
            <a:r>
              <a:rPr lang="en-AU" altLang="en-US" sz="2200" b="0" dirty="0">
                <a:solidFill>
                  <a:schemeClr val="tx2"/>
                </a:solidFill>
                <a:latin typeface="Calibri" pitchFamily="34" charset="0"/>
              </a:rPr>
              <a:t>labour division</a:t>
            </a:r>
            <a:r>
              <a:rPr lang="en-AU" altLang="en-US" sz="2200" b="0" dirty="0">
                <a:latin typeface="Calibri" pitchFamily="34" charset="0"/>
              </a:rPr>
              <a:t> and organization.</a:t>
            </a:r>
            <a:r>
              <a:rPr lang="tr-TR" altLang="en-US" sz="2200" b="0" dirty="0">
                <a:latin typeface="Calibri" pitchFamily="34" charset="0"/>
              </a:rPr>
              <a:t> </a:t>
            </a:r>
          </a:p>
          <a:p>
            <a:pPr marL="1085850" lvl="1" indent="-342900" eaLnBrk="1" hangingPunct="1">
              <a:buFont typeface="Wingdings" panose="05000000000000000000" pitchFamily="2" charset="2"/>
              <a:buChar char="q"/>
            </a:pPr>
            <a:r>
              <a:rPr lang="tr-TR" sz="1600" b="0" dirty="0">
                <a:latin typeface="Calibri" panose="020F0502020204030204" pitchFamily="34" charset="0"/>
                <a:cs typeface="Calibri" panose="020F0502020204030204" pitchFamily="34" charset="0"/>
              </a:rPr>
              <a:t>Division of Labor: t</a:t>
            </a:r>
            <a:r>
              <a:rPr lang="en-US" sz="1600" b="0" dirty="0">
                <a:latin typeface="Calibri" panose="020F0502020204030204" pitchFamily="34" charset="0"/>
                <a:cs typeface="Calibri" panose="020F0502020204030204" pitchFamily="34" charset="0"/>
              </a:rPr>
              <a:t>he assignment of different parts of a manufacturing process or task to different people in order to improve efficiency.</a:t>
            </a:r>
            <a:endParaRPr lang="tr-TR" altLang="en-US" sz="2200" b="0" dirty="0">
              <a:latin typeface="Calibri" pitchFamily="34" charset="0"/>
            </a:endParaRPr>
          </a:p>
          <a:p>
            <a:pPr marL="342900" indent="-342900" eaLnBrk="1" hangingPunct="1">
              <a:buFont typeface="Wingdings" panose="05000000000000000000" pitchFamily="2" charset="2"/>
              <a:buChar char="q"/>
            </a:pPr>
            <a:r>
              <a:rPr lang="tr-TR" altLang="en-US" sz="2200" b="0" dirty="0" err="1">
                <a:latin typeface="Calibri" pitchFamily="34" charset="0"/>
              </a:rPr>
              <a:t>Father</a:t>
            </a:r>
            <a:r>
              <a:rPr lang="tr-TR" altLang="en-US" sz="2200" b="0" dirty="0">
                <a:latin typeface="Calibri" pitchFamily="34" charset="0"/>
              </a:rPr>
              <a:t> of </a:t>
            </a:r>
            <a:r>
              <a:rPr lang="tr-TR" altLang="en-US" sz="2200" b="0" dirty="0" err="1">
                <a:latin typeface="Calibri" pitchFamily="34" charset="0"/>
              </a:rPr>
              <a:t>computer</a:t>
            </a:r>
            <a:r>
              <a:rPr lang="tr-TR" altLang="en-US" sz="2200" b="0" dirty="0">
                <a:latin typeface="Calibri" pitchFamily="34" charset="0"/>
              </a:rPr>
              <a:t>.</a:t>
            </a:r>
            <a:endParaRPr lang="en-AU" altLang="en-US" sz="2200" b="0" dirty="0">
              <a:latin typeface="Calibri" pitchFamily="34" charset="0"/>
            </a:endParaRPr>
          </a:p>
          <a:p>
            <a:pPr eaLnBrk="1" hangingPunct="1"/>
            <a:endParaRPr lang="en-AU" altLang="en-US" sz="1600" b="0" dirty="0">
              <a:latin typeface="Calibri" pitchFamily="34" charset="0"/>
            </a:endParaRPr>
          </a:p>
          <a:p>
            <a:pPr eaLnBrk="1" hangingPunct="1">
              <a:buNone/>
            </a:pPr>
            <a:r>
              <a:rPr lang="en-AU" altLang="en-US" sz="2200" b="0" u="sng" dirty="0">
                <a:latin typeface="Calibri" pitchFamily="34" charset="0"/>
              </a:rPr>
              <a:t>Book</a:t>
            </a:r>
            <a:r>
              <a:rPr lang="en-AU" altLang="en-US" sz="2200" b="0" dirty="0">
                <a:latin typeface="Calibri" pitchFamily="34" charset="0"/>
              </a:rPr>
              <a:t>: On the Economy of Machinery and Manufactures (1832)</a:t>
            </a:r>
            <a:endParaRPr lang="en-US" altLang="en-US" sz="2200" b="0" dirty="0">
              <a:latin typeface="Calibri" pitchFamily="34" charset="0"/>
            </a:endParaRPr>
          </a:p>
        </p:txBody>
      </p:sp>
      <p:sp>
        <p:nvSpPr>
          <p:cNvPr id="204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554771FD-B4EE-4A8A-8F6A-2A3D57EABA2D}" type="slidenum">
              <a:rPr lang="en-US" altLang="en-US" smtClean="0">
                <a:solidFill>
                  <a:srgbClr val="42424F"/>
                </a:solidFill>
              </a:rPr>
              <a:pPr eaLnBrk="1" hangingPunct="1"/>
              <a:t>6</a:t>
            </a:fld>
            <a:endParaRPr lang="en-US" altLang="en-US">
              <a:solidFill>
                <a:srgbClr val="42424F"/>
              </a:solidFill>
            </a:endParaRPr>
          </a:p>
        </p:txBody>
      </p:sp>
    </p:spTree>
    <p:extLst>
      <p:ext uri="{BB962C8B-B14F-4D97-AF65-F5344CB8AC3E}">
        <p14:creationId xmlns:p14="http://schemas.microsoft.com/office/powerpoint/2010/main" val="958024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C2BF-89CD-DC44-8D55-013D94C69DC6}"/>
              </a:ext>
            </a:extLst>
          </p:cNvPr>
          <p:cNvSpPr>
            <a:spLocks noGrp="1"/>
          </p:cNvSpPr>
          <p:nvPr>
            <p:ph type="title"/>
          </p:nvPr>
        </p:nvSpPr>
        <p:spPr/>
        <p:txBody>
          <a:bodyPr/>
          <a:lstStyle/>
          <a:p>
            <a:r>
              <a:rPr lang="tr-TR" dirty="0" err="1"/>
              <a:t>Example</a:t>
            </a:r>
            <a:endParaRPr lang="tr-TR" dirty="0"/>
          </a:p>
        </p:txBody>
      </p:sp>
      <p:sp>
        <p:nvSpPr>
          <p:cNvPr id="5" name="Slide Number Placeholder 4">
            <a:extLst>
              <a:ext uri="{FF2B5EF4-FFF2-40B4-BE49-F238E27FC236}">
                <a16:creationId xmlns:a16="http://schemas.microsoft.com/office/drawing/2014/main" id="{90071716-6E0E-4B4E-A310-FF03E7810D99}"/>
              </a:ext>
            </a:extLst>
          </p:cNvPr>
          <p:cNvSpPr>
            <a:spLocks noGrp="1"/>
          </p:cNvSpPr>
          <p:nvPr>
            <p:ph type="sldNum" sz="quarter" idx="11"/>
          </p:nvPr>
        </p:nvSpPr>
        <p:spPr/>
        <p:txBody>
          <a:bodyPr/>
          <a:lstStyle/>
          <a:p>
            <a:fld id="{776E2CD5-6CF2-4186-91D7-BA395E58CDD3}" type="slidenum">
              <a:rPr lang="en-US" altLang="en-US" smtClean="0"/>
              <a:pPr/>
              <a:t>60</a:t>
            </a:fld>
            <a:endParaRPr lang="en-US"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5E03E15-016A-0C4B-8348-DF14ED3A20B4}"/>
                  </a:ext>
                </a:extLst>
              </p14:cNvPr>
              <p14:cNvContentPartPr/>
              <p14:nvPr/>
            </p14:nvContentPartPr>
            <p14:xfrm>
              <a:off x="4060745" y="3137223"/>
              <a:ext cx="130320" cy="78480"/>
            </p14:xfrm>
          </p:contentPart>
        </mc:Choice>
        <mc:Fallback xmlns="">
          <p:pic>
            <p:nvPicPr>
              <p:cNvPr id="4" name="Ink 3">
                <a:extLst>
                  <a:ext uri="{FF2B5EF4-FFF2-40B4-BE49-F238E27FC236}">
                    <a16:creationId xmlns:a16="http://schemas.microsoft.com/office/drawing/2014/main" id="{05E03E15-016A-0C4B-8348-DF14ED3A20B4}"/>
                  </a:ext>
                </a:extLst>
              </p:cNvPr>
              <p:cNvPicPr/>
              <p:nvPr/>
            </p:nvPicPr>
            <p:blipFill>
              <a:blip r:embed="rId3"/>
              <a:stretch>
                <a:fillRect/>
              </a:stretch>
            </p:blipFill>
            <p:spPr>
              <a:xfrm>
                <a:off x="4045308" y="3121743"/>
                <a:ext cx="160836" cy="109080"/>
              </a:xfrm>
              <a:prstGeom prst="rect">
                <a:avLst/>
              </a:prstGeom>
            </p:spPr>
          </p:pic>
        </mc:Fallback>
      </mc:AlternateContent>
      <p:pic>
        <p:nvPicPr>
          <p:cNvPr id="8" name="Content Placeholder 7">
            <a:extLst>
              <a:ext uri="{FF2B5EF4-FFF2-40B4-BE49-F238E27FC236}">
                <a16:creationId xmlns:a16="http://schemas.microsoft.com/office/drawing/2014/main" id="{931AE6E2-46C3-5C42-820F-363D27EA0E58}"/>
              </a:ext>
            </a:extLst>
          </p:cNvPr>
          <p:cNvPicPr>
            <a:picLocks noGrp="1" noChangeAspect="1"/>
          </p:cNvPicPr>
          <p:nvPr>
            <p:ph idx="1"/>
          </p:nvPr>
        </p:nvPicPr>
        <p:blipFill>
          <a:blip r:embed="rId4"/>
          <a:stretch>
            <a:fillRect/>
          </a:stretch>
        </p:blipFill>
        <p:spPr>
          <a:xfrm>
            <a:off x="1714499" y="2580370"/>
            <a:ext cx="8763000" cy="4074225"/>
          </a:xfrm>
          <a:prstGeom prst="rect">
            <a:avLst/>
          </a:prstGeom>
        </p:spPr>
      </p:pic>
      <p:pic>
        <p:nvPicPr>
          <p:cNvPr id="11" name="Picture 10">
            <a:extLst>
              <a:ext uri="{FF2B5EF4-FFF2-40B4-BE49-F238E27FC236}">
                <a16:creationId xmlns:a16="http://schemas.microsoft.com/office/drawing/2014/main" id="{9DD15BB2-AA27-3747-97F8-5593B8017645}"/>
              </a:ext>
            </a:extLst>
          </p:cNvPr>
          <p:cNvPicPr>
            <a:picLocks noChangeAspect="1"/>
          </p:cNvPicPr>
          <p:nvPr/>
        </p:nvPicPr>
        <p:blipFill>
          <a:blip r:embed="rId5"/>
          <a:stretch>
            <a:fillRect/>
          </a:stretch>
        </p:blipFill>
        <p:spPr>
          <a:xfrm>
            <a:off x="1714499" y="1439065"/>
            <a:ext cx="8664315" cy="952378"/>
          </a:xfrm>
          <a:prstGeom prst="rect">
            <a:avLst/>
          </a:prstGeom>
        </p:spPr>
      </p:pic>
    </p:spTree>
    <p:extLst>
      <p:ext uri="{BB962C8B-B14F-4D97-AF65-F5344CB8AC3E}">
        <p14:creationId xmlns:p14="http://schemas.microsoft.com/office/powerpoint/2010/main" val="846333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C2BF-89CD-DC44-8D55-013D94C69DC6}"/>
              </a:ext>
            </a:extLst>
          </p:cNvPr>
          <p:cNvSpPr>
            <a:spLocks noGrp="1"/>
          </p:cNvSpPr>
          <p:nvPr>
            <p:ph type="title"/>
          </p:nvPr>
        </p:nvSpPr>
        <p:spPr>
          <a:xfrm>
            <a:off x="800100" y="136525"/>
            <a:ext cx="10515600" cy="1325563"/>
          </a:xfrm>
        </p:spPr>
        <p:txBody>
          <a:bodyPr/>
          <a:lstStyle/>
          <a:p>
            <a:r>
              <a:rPr lang="tr-TR" dirty="0" err="1"/>
              <a:t>Example</a:t>
            </a:r>
            <a:endParaRPr lang="tr-TR" dirty="0"/>
          </a:p>
        </p:txBody>
      </p:sp>
      <p:sp>
        <p:nvSpPr>
          <p:cNvPr id="5" name="Slide Number Placeholder 4">
            <a:extLst>
              <a:ext uri="{FF2B5EF4-FFF2-40B4-BE49-F238E27FC236}">
                <a16:creationId xmlns:a16="http://schemas.microsoft.com/office/drawing/2014/main" id="{90071716-6E0E-4B4E-A310-FF03E7810D99}"/>
              </a:ext>
            </a:extLst>
          </p:cNvPr>
          <p:cNvSpPr>
            <a:spLocks noGrp="1"/>
          </p:cNvSpPr>
          <p:nvPr>
            <p:ph type="sldNum" sz="quarter" idx="11"/>
          </p:nvPr>
        </p:nvSpPr>
        <p:spPr/>
        <p:txBody>
          <a:bodyPr/>
          <a:lstStyle/>
          <a:p>
            <a:fld id="{776E2CD5-6CF2-4186-91D7-BA395E58CDD3}" type="slidenum">
              <a:rPr lang="en-US" altLang="en-US" smtClean="0"/>
              <a:pPr/>
              <a:t>61</a:t>
            </a:fld>
            <a:endParaRPr lang="en-US" altLang="en-US"/>
          </a:p>
        </p:txBody>
      </p:sp>
      <p:pic>
        <p:nvPicPr>
          <p:cNvPr id="7" name="Content Placeholder 6">
            <a:extLst>
              <a:ext uri="{FF2B5EF4-FFF2-40B4-BE49-F238E27FC236}">
                <a16:creationId xmlns:a16="http://schemas.microsoft.com/office/drawing/2014/main" id="{68E334B5-EBF7-5449-ADD6-67D684E5308E}"/>
              </a:ext>
            </a:extLst>
          </p:cNvPr>
          <p:cNvPicPr>
            <a:picLocks noGrp="1" noChangeAspect="1"/>
          </p:cNvPicPr>
          <p:nvPr>
            <p:ph idx="1"/>
          </p:nvPr>
        </p:nvPicPr>
        <p:blipFill>
          <a:blip r:embed="rId2"/>
          <a:stretch>
            <a:fillRect/>
          </a:stretch>
        </p:blipFill>
        <p:spPr>
          <a:xfrm>
            <a:off x="2923867" y="1028701"/>
            <a:ext cx="6268066" cy="5211763"/>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78B6BDD-6EBB-2B4B-AF47-1EE17638A878}"/>
                  </a:ext>
                </a:extLst>
              </p14:cNvPr>
              <p14:cNvContentPartPr/>
              <p14:nvPr/>
            </p14:nvContentPartPr>
            <p14:xfrm>
              <a:off x="3696425" y="383943"/>
              <a:ext cx="5400" cy="26280"/>
            </p14:xfrm>
          </p:contentPart>
        </mc:Choice>
        <mc:Fallback xmlns="">
          <p:pic>
            <p:nvPicPr>
              <p:cNvPr id="8" name="Ink 7">
                <a:extLst>
                  <a:ext uri="{FF2B5EF4-FFF2-40B4-BE49-F238E27FC236}">
                    <a16:creationId xmlns:a16="http://schemas.microsoft.com/office/drawing/2014/main" id="{078B6BDD-6EBB-2B4B-AF47-1EE17638A878}"/>
                  </a:ext>
                </a:extLst>
              </p:cNvPr>
              <p:cNvPicPr/>
              <p:nvPr/>
            </p:nvPicPr>
            <p:blipFill>
              <a:blip r:embed="rId4"/>
              <a:stretch>
                <a:fillRect/>
              </a:stretch>
            </p:blipFill>
            <p:spPr>
              <a:xfrm>
                <a:off x="3696425" y="383943"/>
                <a:ext cx="5063" cy="25920"/>
              </a:xfrm>
              <a:prstGeom prst="rect">
                <a:avLst/>
              </a:prstGeom>
            </p:spPr>
          </p:pic>
        </mc:Fallback>
      </mc:AlternateContent>
    </p:spTree>
    <p:extLst>
      <p:ext uri="{BB962C8B-B14F-4D97-AF65-F5344CB8AC3E}">
        <p14:creationId xmlns:p14="http://schemas.microsoft.com/office/powerpoint/2010/main" val="496839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a:extLst>
              <a:ext uri="{FF2B5EF4-FFF2-40B4-BE49-F238E27FC236}">
                <a16:creationId xmlns:a16="http://schemas.microsoft.com/office/drawing/2014/main" id="{7DFAE351-5CFD-43F8-BC9B-8A6B1BBB2C6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AD78B1-0B16-4E35-AEF3-56DD7835F7F0}" type="slidenum">
              <a:rPr lang="en-US" altLang="en-US"/>
              <a:pPr eaLnBrk="1" hangingPunct="1"/>
              <a:t>62</a:t>
            </a:fld>
            <a:endParaRPr lang="en-US" altLang="en-US"/>
          </a:p>
        </p:txBody>
      </p:sp>
      <p:sp>
        <p:nvSpPr>
          <p:cNvPr id="6148" name="Rectangle 2">
            <a:extLst>
              <a:ext uri="{FF2B5EF4-FFF2-40B4-BE49-F238E27FC236}">
                <a16:creationId xmlns:a16="http://schemas.microsoft.com/office/drawing/2014/main" id="{6F26F7AD-36A6-4070-B085-0D3506820D84}"/>
              </a:ext>
            </a:extLst>
          </p:cNvPr>
          <p:cNvSpPr>
            <a:spLocks noGrp="1" noChangeArrowheads="1"/>
          </p:cNvSpPr>
          <p:nvPr>
            <p:ph type="title"/>
          </p:nvPr>
        </p:nvSpPr>
        <p:spPr>
          <a:xfrm>
            <a:off x="647700" y="0"/>
            <a:ext cx="10515600" cy="1325563"/>
          </a:xfrm>
        </p:spPr>
        <p:txBody>
          <a:bodyPr/>
          <a:lstStyle/>
          <a:p>
            <a:pPr eaLnBrk="1" hangingPunct="1"/>
            <a:r>
              <a:rPr lang="en-US" altLang="en-US" dirty="0"/>
              <a:t>What is Robust Design</a:t>
            </a:r>
          </a:p>
        </p:txBody>
      </p:sp>
      <p:sp>
        <p:nvSpPr>
          <p:cNvPr id="6149" name="Rectangle 3">
            <a:extLst>
              <a:ext uri="{FF2B5EF4-FFF2-40B4-BE49-F238E27FC236}">
                <a16:creationId xmlns:a16="http://schemas.microsoft.com/office/drawing/2014/main" id="{07B40A91-0C74-4FC6-92D6-18ED79C21E7E}"/>
              </a:ext>
            </a:extLst>
          </p:cNvPr>
          <p:cNvSpPr>
            <a:spLocks noGrp="1" noChangeArrowheads="1"/>
          </p:cNvSpPr>
          <p:nvPr>
            <p:ph type="body" idx="1"/>
          </p:nvPr>
        </p:nvSpPr>
        <p:spPr>
          <a:xfrm>
            <a:off x="1524000" y="1417638"/>
            <a:ext cx="8763000" cy="5211763"/>
          </a:xfrm>
        </p:spPr>
        <p:txBody>
          <a:bodyPr>
            <a:normAutofit fontScale="92500" lnSpcReduction="10000"/>
          </a:bodyPr>
          <a:lstStyle/>
          <a:p>
            <a:pPr eaLnBrk="1" hangingPunct="1"/>
            <a:r>
              <a:rPr lang="en-US" altLang="en-US" dirty="0"/>
              <a:t>The robust design process is frequently formalized through “six-sigma” approaches (or lean/kaizen approaches)</a:t>
            </a:r>
          </a:p>
          <a:p>
            <a:pPr eaLnBrk="1" hangingPunct="1"/>
            <a:endParaRPr lang="en-US" altLang="en-US" dirty="0"/>
          </a:p>
          <a:p>
            <a:pPr eaLnBrk="1" hangingPunct="1"/>
            <a:r>
              <a:rPr lang="en-US" altLang="en-US" b="1" i="1" dirty="0"/>
              <a:t>Six Sigma</a:t>
            </a:r>
            <a:r>
              <a:rPr lang="en-US" altLang="en-US" dirty="0"/>
              <a:t> is a </a:t>
            </a:r>
            <a:r>
              <a:rPr lang="en-US" altLang="en-US" i="1" dirty="0"/>
              <a:t>business improvement methodology </a:t>
            </a:r>
            <a:r>
              <a:rPr lang="en-US" altLang="en-US" dirty="0"/>
              <a:t>developed at Motorola in 1986 aimed at defect reduction in manufacturing. </a:t>
            </a:r>
          </a:p>
          <a:p>
            <a:pPr eaLnBrk="1" hangingPunct="1">
              <a:buFontTx/>
              <a:buNone/>
            </a:pPr>
            <a:endParaRPr lang="en-US" altLang="en-US" dirty="0"/>
          </a:p>
          <a:p>
            <a:pPr eaLnBrk="1" hangingPunct="1"/>
            <a:r>
              <a:rPr lang="en-US" altLang="en-US" dirty="0"/>
              <a:t>Numerous aerospace organizations that have implemented these systems, including:</a:t>
            </a:r>
          </a:p>
          <a:p>
            <a:pPr lvl="1" eaLnBrk="1" hangingPunct="1"/>
            <a:r>
              <a:rPr lang="en-US" altLang="en-US" dirty="0"/>
              <a:t>Department of Defense</a:t>
            </a:r>
          </a:p>
          <a:p>
            <a:pPr lvl="1" eaLnBrk="1" hangingPunct="1"/>
            <a:r>
              <a:rPr lang="en-US" altLang="en-US" dirty="0"/>
              <a:t>NASA</a:t>
            </a:r>
          </a:p>
          <a:p>
            <a:pPr lvl="1" eaLnBrk="1" hangingPunct="1"/>
            <a:r>
              <a:rPr lang="en-US" altLang="en-US" dirty="0"/>
              <a:t>Boeing</a:t>
            </a:r>
          </a:p>
          <a:p>
            <a:pPr lvl="1" eaLnBrk="1" hangingPunct="1"/>
            <a:r>
              <a:rPr lang="en-US" altLang="en-US" dirty="0"/>
              <a:t>Northrop Grumman</a:t>
            </a:r>
          </a:p>
        </p:txBody>
      </p:sp>
    </p:spTree>
    <p:extLst>
      <p:ext uri="{BB962C8B-B14F-4D97-AF65-F5344CB8AC3E}">
        <p14:creationId xmlns:p14="http://schemas.microsoft.com/office/powerpoint/2010/main" val="41029584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966C7A9-24EA-4428-A34B-840D6F1D535F}"/>
              </a:ext>
            </a:extLst>
          </p:cNvPr>
          <p:cNvSpPr>
            <a:spLocks noGrp="1"/>
          </p:cNvSpPr>
          <p:nvPr>
            <p:ph type="title"/>
          </p:nvPr>
        </p:nvSpPr>
        <p:spPr/>
        <p:txBody>
          <a:bodyPr/>
          <a:lstStyle/>
          <a:p>
            <a:r>
              <a:rPr lang="en-US" altLang="en-US"/>
              <a:t>Taguchi Method for Robust Design</a:t>
            </a:r>
          </a:p>
        </p:txBody>
      </p:sp>
      <p:sp>
        <p:nvSpPr>
          <p:cNvPr id="8195" name="Content Placeholder 2">
            <a:extLst>
              <a:ext uri="{FF2B5EF4-FFF2-40B4-BE49-F238E27FC236}">
                <a16:creationId xmlns:a16="http://schemas.microsoft.com/office/drawing/2014/main" id="{F80B44DB-9003-41E0-B4D0-D38B3D7D6BE0}"/>
              </a:ext>
            </a:extLst>
          </p:cNvPr>
          <p:cNvSpPr>
            <a:spLocks noGrp="1"/>
          </p:cNvSpPr>
          <p:nvPr>
            <p:ph idx="1"/>
          </p:nvPr>
        </p:nvSpPr>
        <p:spPr/>
        <p:txBody>
          <a:bodyPr>
            <a:normAutofit lnSpcReduction="10000"/>
          </a:bodyPr>
          <a:lstStyle/>
          <a:p>
            <a:r>
              <a:rPr lang="en-US" altLang="en-US"/>
              <a:t>Systemized statistical approach to product and process improvement developed by Dr. G. Taguchi</a:t>
            </a:r>
          </a:p>
          <a:p>
            <a:endParaRPr lang="en-US" altLang="en-US"/>
          </a:p>
          <a:p>
            <a:r>
              <a:rPr lang="en-US" altLang="en-US"/>
              <a:t>Approach emphasizes moving quality upstream to the design phase</a:t>
            </a:r>
          </a:p>
          <a:p>
            <a:endParaRPr lang="en-US" altLang="en-US"/>
          </a:p>
          <a:p>
            <a:r>
              <a:rPr lang="en-US" altLang="en-US"/>
              <a:t>Based on the notion that minimizing variation is the primary means of improving quality</a:t>
            </a:r>
          </a:p>
          <a:p>
            <a:endParaRPr lang="en-US" altLang="en-US"/>
          </a:p>
          <a:p>
            <a:r>
              <a:rPr lang="en-US" altLang="en-US"/>
              <a:t>Special attention is given to designing systems such that their performance is insensitive to environmental changes</a:t>
            </a:r>
          </a:p>
        </p:txBody>
      </p:sp>
      <p:sp>
        <p:nvSpPr>
          <p:cNvPr id="8197" name="Slide Number Placeholder 4">
            <a:extLst>
              <a:ext uri="{FF2B5EF4-FFF2-40B4-BE49-F238E27FC236}">
                <a16:creationId xmlns:a16="http://schemas.microsoft.com/office/drawing/2014/main" id="{CDB9B9BF-7E91-4FB1-8082-1B15959F542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802D63-4771-4897-9F18-65912ADCEE8D}" type="slidenum">
              <a:rPr lang="en-US" altLang="en-US"/>
              <a:pPr eaLnBrk="1" hangingPunct="1"/>
              <a:t>63</a:t>
            </a:fld>
            <a:endParaRPr lang="en-US" altLang="en-US"/>
          </a:p>
        </p:txBody>
      </p:sp>
    </p:spTree>
    <p:extLst>
      <p:ext uri="{BB962C8B-B14F-4D97-AF65-F5344CB8AC3E}">
        <p14:creationId xmlns:p14="http://schemas.microsoft.com/office/powerpoint/2010/main" val="3826285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0830A4D-06D4-44F4-BBF4-0942D5D6C6CD}"/>
              </a:ext>
            </a:extLst>
          </p:cNvPr>
          <p:cNvSpPr>
            <a:spLocks noGrp="1"/>
          </p:cNvSpPr>
          <p:nvPr>
            <p:ph type="title"/>
          </p:nvPr>
        </p:nvSpPr>
        <p:spPr/>
        <p:txBody>
          <a:bodyPr/>
          <a:lstStyle/>
          <a:p>
            <a:r>
              <a:rPr lang="en-US" altLang="en-US"/>
              <a:t>The Basic Idea Behind Robust Design</a:t>
            </a:r>
          </a:p>
        </p:txBody>
      </p:sp>
      <p:sp>
        <p:nvSpPr>
          <p:cNvPr id="9220" name="Slide Number Placeholder 4">
            <a:extLst>
              <a:ext uri="{FF2B5EF4-FFF2-40B4-BE49-F238E27FC236}">
                <a16:creationId xmlns:a16="http://schemas.microsoft.com/office/drawing/2014/main" id="{48EB9180-F69B-4BB3-B777-75B4C43AF9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E5AA66-EF3E-43C1-BC95-8A772C8A6554}" type="slidenum">
              <a:rPr lang="en-US" altLang="en-US"/>
              <a:pPr eaLnBrk="1" hangingPunct="1"/>
              <a:t>64</a:t>
            </a:fld>
            <a:endParaRPr lang="en-US" altLang="en-US"/>
          </a:p>
        </p:txBody>
      </p:sp>
      <p:sp>
        <p:nvSpPr>
          <p:cNvPr id="9221" name="TextBox 5">
            <a:extLst>
              <a:ext uri="{FF2B5EF4-FFF2-40B4-BE49-F238E27FC236}">
                <a16:creationId xmlns:a16="http://schemas.microsoft.com/office/drawing/2014/main" id="{B2119A5D-A453-4DE4-A6B7-A5149C863492}"/>
              </a:ext>
            </a:extLst>
          </p:cNvPr>
          <p:cNvSpPr txBox="1">
            <a:spLocks noChangeArrowheads="1"/>
          </p:cNvSpPr>
          <p:nvPr/>
        </p:nvSpPr>
        <p:spPr bwMode="auto">
          <a:xfrm>
            <a:off x="5610225" y="2914650"/>
            <a:ext cx="1174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Reduce</a:t>
            </a:r>
          </a:p>
          <a:p>
            <a:pPr algn="ctr" eaLnBrk="1" hangingPunct="1"/>
            <a:r>
              <a:rPr lang="en-US" altLang="en-US"/>
              <a:t>Variability</a:t>
            </a:r>
          </a:p>
        </p:txBody>
      </p:sp>
      <p:sp>
        <p:nvSpPr>
          <p:cNvPr id="9222" name="TextBox 6">
            <a:extLst>
              <a:ext uri="{FF2B5EF4-FFF2-40B4-BE49-F238E27FC236}">
                <a16:creationId xmlns:a16="http://schemas.microsoft.com/office/drawing/2014/main" id="{A00B80D0-5FF3-450E-9D0A-57B05454A21F}"/>
              </a:ext>
            </a:extLst>
          </p:cNvPr>
          <p:cNvSpPr txBox="1">
            <a:spLocks noChangeArrowheads="1"/>
          </p:cNvSpPr>
          <p:nvPr/>
        </p:nvSpPr>
        <p:spPr bwMode="auto">
          <a:xfrm>
            <a:off x="7586663" y="4972050"/>
            <a:ext cx="97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Reduce</a:t>
            </a:r>
          </a:p>
          <a:p>
            <a:pPr algn="ctr" eaLnBrk="1" hangingPunct="1"/>
            <a:r>
              <a:rPr lang="en-US" altLang="en-US"/>
              <a:t>Cost</a:t>
            </a:r>
          </a:p>
        </p:txBody>
      </p:sp>
      <p:sp>
        <p:nvSpPr>
          <p:cNvPr id="9223" name="TextBox 7">
            <a:extLst>
              <a:ext uri="{FF2B5EF4-FFF2-40B4-BE49-F238E27FC236}">
                <a16:creationId xmlns:a16="http://schemas.microsoft.com/office/drawing/2014/main" id="{A9AF4222-D140-46D7-9E7C-444B20BC0BA9}"/>
              </a:ext>
            </a:extLst>
          </p:cNvPr>
          <p:cNvSpPr txBox="1">
            <a:spLocks noChangeArrowheads="1"/>
          </p:cNvSpPr>
          <p:nvPr/>
        </p:nvSpPr>
        <p:spPr bwMode="auto">
          <a:xfrm>
            <a:off x="3814763" y="4972050"/>
            <a:ext cx="106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Increase</a:t>
            </a:r>
          </a:p>
          <a:p>
            <a:pPr algn="ctr" eaLnBrk="1" hangingPunct="1"/>
            <a:r>
              <a:rPr lang="en-US" altLang="en-US"/>
              <a:t>Quality</a:t>
            </a:r>
          </a:p>
        </p:txBody>
      </p:sp>
      <p:cxnSp>
        <p:nvCxnSpPr>
          <p:cNvPr id="10" name="Straight Arrow Connector 9">
            <a:extLst>
              <a:ext uri="{FF2B5EF4-FFF2-40B4-BE49-F238E27FC236}">
                <a16:creationId xmlns:a16="http://schemas.microsoft.com/office/drawing/2014/main" id="{0D079A86-5B80-472A-A22F-FD76F0C03084}"/>
              </a:ext>
            </a:extLst>
          </p:cNvPr>
          <p:cNvCxnSpPr/>
          <p:nvPr/>
        </p:nvCxnSpPr>
        <p:spPr>
          <a:xfrm rot="5400000">
            <a:off x="4152900" y="3543300"/>
            <a:ext cx="1600200" cy="114300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A3F36E01-6EDF-4C61-A3A8-5680DCE2FB85}"/>
              </a:ext>
            </a:extLst>
          </p:cNvPr>
          <p:cNvCxnSpPr/>
          <p:nvPr/>
        </p:nvCxnSpPr>
        <p:spPr>
          <a:xfrm rot="10800000">
            <a:off x="4883150" y="5314950"/>
            <a:ext cx="2724150" cy="1588"/>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3CF72DCE-71AE-4471-AD8E-88C0B14BA0B7}"/>
              </a:ext>
            </a:extLst>
          </p:cNvPr>
          <p:cNvCxnSpPr/>
          <p:nvPr/>
        </p:nvCxnSpPr>
        <p:spPr>
          <a:xfrm rot="16200000" flipV="1">
            <a:off x="6662738" y="3490913"/>
            <a:ext cx="1562100" cy="1209675"/>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9227" name="TextBox 17">
            <a:extLst>
              <a:ext uri="{FF2B5EF4-FFF2-40B4-BE49-F238E27FC236}">
                <a16:creationId xmlns:a16="http://schemas.microsoft.com/office/drawing/2014/main" id="{CB82BFC2-85C0-4D3C-85BD-BBFADAC5A20F}"/>
              </a:ext>
            </a:extLst>
          </p:cNvPr>
          <p:cNvSpPr txBox="1">
            <a:spLocks noChangeArrowheads="1"/>
          </p:cNvSpPr>
          <p:nvPr/>
        </p:nvSpPr>
        <p:spPr bwMode="auto">
          <a:xfrm>
            <a:off x="4187825" y="1657350"/>
            <a:ext cx="400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t>ROBUSTNESS </a:t>
            </a:r>
            <a:r>
              <a:rPr lang="en-US" altLang="en-US" sz="2400" b="1">
                <a:ea typeface="ヒラギノ角ゴ Pro W3" pitchFamily="28" charset="-128"/>
              </a:rPr>
              <a:t>≡</a:t>
            </a:r>
            <a:r>
              <a:rPr lang="en-US" altLang="en-US" sz="2400" b="1"/>
              <a:t> QUALITY</a:t>
            </a:r>
          </a:p>
        </p:txBody>
      </p:sp>
    </p:spTree>
    <p:extLst>
      <p:ext uri="{BB962C8B-B14F-4D97-AF65-F5344CB8AC3E}">
        <p14:creationId xmlns:p14="http://schemas.microsoft.com/office/powerpoint/2010/main" val="3862347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794F2577-D877-4C14-AB9F-1851AAF45918}"/>
              </a:ext>
            </a:extLst>
          </p:cNvPr>
          <p:cNvSpPr/>
          <p:nvPr/>
        </p:nvSpPr>
        <p:spPr>
          <a:xfrm>
            <a:off x="7096125" y="3302000"/>
            <a:ext cx="2857500" cy="2122488"/>
          </a:xfrm>
          <a:custGeom>
            <a:avLst/>
            <a:gdLst>
              <a:gd name="connsiteX0" fmla="*/ 0 w 3219450"/>
              <a:gd name="connsiteY0" fmla="*/ 47625 h 2122488"/>
              <a:gd name="connsiteX1" fmla="*/ 1733550 w 3219450"/>
              <a:gd name="connsiteY1" fmla="*/ 2114550 h 2122488"/>
              <a:gd name="connsiteX2" fmla="*/ 3219450 w 3219450"/>
              <a:gd name="connsiteY2" fmla="*/ 0 h 2122488"/>
            </a:gdLst>
            <a:ahLst/>
            <a:cxnLst>
              <a:cxn ang="0">
                <a:pos x="connsiteX0" y="connsiteY0"/>
              </a:cxn>
              <a:cxn ang="0">
                <a:pos x="connsiteX1" y="connsiteY1"/>
              </a:cxn>
              <a:cxn ang="0">
                <a:pos x="connsiteX2" y="connsiteY2"/>
              </a:cxn>
            </a:cxnLst>
            <a:rect l="l" t="t" r="r" b="b"/>
            <a:pathLst>
              <a:path w="3219450" h="2122488">
                <a:moveTo>
                  <a:pt x="0" y="47625"/>
                </a:moveTo>
                <a:cubicBezTo>
                  <a:pt x="598487" y="1085056"/>
                  <a:pt x="1196975" y="2122488"/>
                  <a:pt x="1733550" y="2114550"/>
                </a:cubicBezTo>
                <a:cubicBezTo>
                  <a:pt x="2270125" y="2106613"/>
                  <a:pt x="3122613" y="377825"/>
                  <a:pt x="321945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43" name="Title 1">
            <a:extLst>
              <a:ext uri="{FF2B5EF4-FFF2-40B4-BE49-F238E27FC236}">
                <a16:creationId xmlns:a16="http://schemas.microsoft.com/office/drawing/2014/main" id="{B1DD31D2-6474-458A-AD16-537BB5B171FF}"/>
              </a:ext>
            </a:extLst>
          </p:cNvPr>
          <p:cNvSpPr>
            <a:spLocks noGrp="1"/>
          </p:cNvSpPr>
          <p:nvPr>
            <p:ph type="title"/>
          </p:nvPr>
        </p:nvSpPr>
        <p:spPr>
          <a:xfrm>
            <a:off x="638175" y="7143"/>
            <a:ext cx="10515600" cy="1325563"/>
          </a:xfrm>
        </p:spPr>
        <p:txBody>
          <a:bodyPr/>
          <a:lstStyle/>
          <a:p>
            <a:r>
              <a:rPr lang="en-US" altLang="en-US" dirty="0"/>
              <a:t>Any Deviation is Bad: Loss Functions</a:t>
            </a:r>
          </a:p>
        </p:txBody>
      </p:sp>
      <p:sp>
        <p:nvSpPr>
          <p:cNvPr id="10245" name="Slide Number Placeholder 4">
            <a:extLst>
              <a:ext uri="{FF2B5EF4-FFF2-40B4-BE49-F238E27FC236}">
                <a16:creationId xmlns:a16="http://schemas.microsoft.com/office/drawing/2014/main" id="{F4CC65CA-09E9-43D9-BCB0-7732738D2F7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4CBEC5-CB5F-4B08-9B09-87C633A4C7B5}" type="slidenum">
              <a:rPr lang="en-US" altLang="en-US"/>
              <a:pPr eaLnBrk="1" hangingPunct="1"/>
              <a:t>65</a:t>
            </a:fld>
            <a:endParaRPr lang="en-US" altLang="en-US"/>
          </a:p>
        </p:txBody>
      </p:sp>
      <p:cxnSp>
        <p:nvCxnSpPr>
          <p:cNvPr id="9" name="Straight Arrow Connector 8">
            <a:extLst>
              <a:ext uri="{FF2B5EF4-FFF2-40B4-BE49-F238E27FC236}">
                <a16:creationId xmlns:a16="http://schemas.microsoft.com/office/drawing/2014/main" id="{213810C0-A3F8-4DC2-82C4-6CB61D0D6643}"/>
              </a:ext>
            </a:extLst>
          </p:cNvPr>
          <p:cNvCxnSpPr/>
          <p:nvPr/>
        </p:nvCxnSpPr>
        <p:spPr>
          <a:xfrm>
            <a:off x="1868488" y="5435600"/>
            <a:ext cx="331311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47" name="Rectangle 9">
            <a:extLst>
              <a:ext uri="{FF2B5EF4-FFF2-40B4-BE49-F238E27FC236}">
                <a16:creationId xmlns:a16="http://schemas.microsoft.com/office/drawing/2014/main" id="{CF4E908F-C8C8-464C-9ACD-FED83022A4FD}"/>
              </a:ext>
            </a:extLst>
          </p:cNvPr>
          <p:cNvSpPr>
            <a:spLocks noChangeArrowheads="1"/>
          </p:cNvSpPr>
          <p:nvPr/>
        </p:nvSpPr>
        <p:spPr bwMode="auto">
          <a:xfrm>
            <a:off x="4983163" y="541655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endParaRPr lang="en-US" altLang="en-US"/>
          </a:p>
        </p:txBody>
      </p:sp>
      <p:sp>
        <p:nvSpPr>
          <p:cNvPr id="10248" name="Rectangle 10">
            <a:extLst>
              <a:ext uri="{FF2B5EF4-FFF2-40B4-BE49-F238E27FC236}">
                <a16:creationId xmlns:a16="http://schemas.microsoft.com/office/drawing/2014/main" id="{CD414B83-90DF-43C0-8461-856F1ADBFD44}"/>
              </a:ext>
            </a:extLst>
          </p:cNvPr>
          <p:cNvSpPr>
            <a:spLocks noChangeArrowheads="1"/>
          </p:cNvSpPr>
          <p:nvPr/>
        </p:nvSpPr>
        <p:spPr bwMode="auto">
          <a:xfrm>
            <a:off x="3409951" y="5416551"/>
            <a:ext cx="40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T</a:t>
            </a:r>
            <a:endParaRPr lang="en-US" altLang="en-US" baseline="-25000"/>
          </a:p>
        </p:txBody>
      </p:sp>
      <p:sp>
        <p:nvSpPr>
          <p:cNvPr id="10249" name="Rectangle 11">
            <a:extLst>
              <a:ext uri="{FF2B5EF4-FFF2-40B4-BE49-F238E27FC236}">
                <a16:creationId xmlns:a16="http://schemas.microsoft.com/office/drawing/2014/main" id="{68012E10-E8A0-49E0-A465-5C1339C00894}"/>
              </a:ext>
            </a:extLst>
          </p:cNvPr>
          <p:cNvSpPr>
            <a:spLocks noChangeArrowheads="1"/>
          </p:cNvSpPr>
          <p:nvPr/>
        </p:nvSpPr>
        <p:spPr bwMode="auto">
          <a:xfrm>
            <a:off x="4095750" y="5416551"/>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USL</a:t>
            </a:r>
            <a:endParaRPr lang="en-US" altLang="en-US" baseline="-25000"/>
          </a:p>
        </p:txBody>
      </p:sp>
      <p:sp>
        <p:nvSpPr>
          <p:cNvPr id="10250" name="Rectangle 12">
            <a:extLst>
              <a:ext uri="{FF2B5EF4-FFF2-40B4-BE49-F238E27FC236}">
                <a16:creationId xmlns:a16="http://schemas.microsoft.com/office/drawing/2014/main" id="{95FDF2D1-8D18-4416-8C22-16E56636C949}"/>
              </a:ext>
            </a:extLst>
          </p:cNvPr>
          <p:cNvSpPr>
            <a:spLocks noChangeArrowheads="1"/>
          </p:cNvSpPr>
          <p:nvPr/>
        </p:nvSpPr>
        <p:spPr bwMode="auto">
          <a:xfrm>
            <a:off x="2533651" y="5416550"/>
            <a:ext cx="60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LSL</a:t>
            </a:r>
            <a:endParaRPr lang="en-US" altLang="en-US" baseline="-25000"/>
          </a:p>
        </p:txBody>
      </p:sp>
      <p:cxnSp>
        <p:nvCxnSpPr>
          <p:cNvPr id="15" name="Straight Connector 14">
            <a:extLst>
              <a:ext uri="{FF2B5EF4-FFF2-40B4-BE49-F238E27FC236}">
                <a16:creationId xmlns:a16="http://schemas.microsoft.com/office/drawing/2014/main" id="{5B2A98FE-D7CC-460B-8161-2844C40C303C}"/>
              </a:ext>
            </a:extLst>
          </p:cNvPr>
          <p:cNvCxnSpPr/>
          <p:nvPr/>
        </p:nvCxnSpPr>
        <p:spPr>
          <a:xfrm rot="5400000">
            <a:off x="3552032" y="5434807"/>
            <a:ext cx="114300" cy="15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B639FE1-F61F-4A29-A209-BDFC62DFAB83}"/>
              </a:ext>
            </a:extLst>
          </p:cNvPr>
          <p:cNvCxnSpPr/>
          <p:nvPr/>
        </p:nvCxnSpPr>
        <p:spPr>
          <a:xfrm rot="5400000" flipH="1" flipV="1">
            <a:off x="1781969" y="4434681"/>
            <a:ext cx="2114550" cy="1588"/>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7E75C33-E519-42D9-9882-EEC8F8C1490C}"/>
              </a:ext>
            </a:extLst>
          </p:cNvPr>
          <p:cNvCxnSpPr/>
          <p:nvPr/>
        </p:nvCxnSpPr>
        <p:spPr>
          <a:xfrm rot="5400000" flipH="1" flipV="1">
            <a:off x="3325019" y="4434681"/>
            <a:ext cx="2114550" cy="1588"/>
          </a:xfrm>
          <a:prstGeom prst="line">
            <a:avLst/>
          </a:prstGeom>
        </p:spPr>
        <p:style>
          <a:lnRef idx="1">
            <a:schemeClr val="dk1"/>
          </a:lnRef>
          <a:fillRef idx="0">
            <a:schemeClr val="dk1"/>
          </a:fillRef>
          <a:effectRef idx="0">
            <a:schemeClr val="dk1"/>
          </a:effectRef>
          <a:fontRef idx="minor">
            <a:schemeClr val="tx1"/>
          </a:fontRef>
        </p:style>
      </p:cxnSp>
      <p:sp>
        <p:nvSpPr>
          <p:cNvPr id="10254" name="TextBox 25">
            <a:extLst>
              <a:ext uri="{FF2B5EF4-FFF2-40B4-BE49-F238E27FC236}">
                <a16:creationId xmlns:a16="http://schemas.microsoft.com/office/drawing/2014/main" id="{8E2EE5DF-221D-40B9-9488-89E935EEE8A6}"/>
              </a:ext>
            </a:extLst>
          </p:cNvPr>
          <p:cNvSpPr txBox="1">
            <a:spLocks noChangeArrowheads="1"/>
          </p:cNvSpPr>
          <p:nvPr/>
        </p:nvSpPr>
        <p:spPr bwMode="auto">
          <a:xfrm>
            <a:off x="3298826" y="4114801"/>
            <a:ext cx="612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i="1"/>
              <a:t>No</a:t>
            </a:r>
          </a:p>
          <a:p>
            <a:pPr algn="ctr" eaLnBrk="1" hangingPunct="1"/>
            <a:r>
              <a:rPr lang="en-US" altLang="en-US" sz="1600" i="1"/>
              <a:t>Loss</a:t>
            </a:r>
          </a:p>
        </p:txBody>
      </p:sp>
      <p:cxnSp>
        <p:nvCxnSpPr>
          <p:cNvPr id="28" name="Straight Arrow Connector 27">
            <a:extLst>
              <a:ext uri="{FF2B5EF4-FFF2-40B4-BE49-F238E27FC236}">
                <a16:creationId xmlns:a16="http://schemas.microsoft.com/office/drawing/2014/main" id="{E34D7D0B-6598-475D-B310-4783FEE13893}"/>
              </a:ext>
            </a:extLst>
          </p:cNvPr>
          <p:cNvCxnSpPr/>
          <p:nvPr/>
        </p:nvCxnSpPr>
        <p:spPr>
          <a:xfrm rot="5400000" flipH="1" flipV="1">
            <a:off x="410369" y="3979069"/>
            <a:ext cx="29146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56" name="TextBox 38">
            <a:extLst>
              <a:ext uri="{FF2B5EF4-FFF2-40B4-BE49-F238E27FC236}">
                <a16:creationId xmlns:a16="http://schemas.microsoft.com/office/drawing/2014/main" id="{FC5F44D7-568F-4F59-8E1A-685330ABDAC4}"/>
              </a:ext>
            </a:extLst>
          </p:cNvPr>
          <p:cNvSpPr txBox="1">
            <a:spLocks noChangeArrowheads="1"/>
          </p:cNvSpPr>
          <p:nvPr/>
        </p:nvSpPr>
        <p:spPr bwMode="auto">
          <a:xfrm>
            <a:off x="4613276" y="4238625"/>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i="1"/>
              <a:t>Loss</a:t>
            </a:r>
          </a:p>
        </p:txBody>
      </p:sp>
      <p:sp>
        <p:nvSpPr>
          <p:cNvPr id="10257" name="TextBox 39">
            <a:extLst>
              <a:ext uri="{FF2B5EF4-FFF2-40B4-BE49-F238E27FC236}">
                <a16:creationId xmlns:a16="http://schemas.microsoft.com/office/drawing/2014/main" id="{E877B89B-62A4-4041-8873-D790EC5F3905}"/>
              </a:ext>
            </a:extLst>
          </p:cNvPr>
          <p:cNvSpPr txBox="1">
            <a:spLocks noChangeArrowheads="1"/>
          </p:cNvSpPr>
          <p:nvPr/>
        </p:nvSpPr>
        <p:spPr bwMode="auto">
          <a:xfrm>
            <a:off x="1997076" y="4238625"/>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i="1"/>
              <a:t>Loss</a:t>
            </a:r>
          </a:p>
        </p:txBody>
      </p:sp>
      <p:cxnSp>
        <p:nvCxnSpPr>
          <p:cNvPr id="68" name="Straight Arrow Connector 67">
            <a:extLst>
              <a:ext uri="{FF2B5EF4-FFF2-40B4-BE49-F238E27FC236}">
                <a16:creationId xmlns:a16="http://schemas.microsoft.com/office/drawing/2014/main" id="{28D90E26-18B6-4993-8586-B9E018050C4A}"/>
              </a:ext>
            </a:extLst>
          </p:cNvPr>
          <p:cNvCxnSpPr/>
          <p:nvPr/>
        </p:nvCxnSpPr>
        <p:spPr>
          <a:xfrm>
            <a:off x="6897688" y="5427664"/>
            <a:ext cx="3313112"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59" name="Rectangle 68">
            <a:extLst>
              <a:ext uri="{FF2B5EF4-FFF2-40B4-BE49-F238E27FC236}">
                <a16:creationId xmlns:a16="http://schemas.microsoft.com/office/drawing/2014/main" id="{39D86BD3-E58C-460D-A629-7D799AD9470B}"/>
              </a:ext>
            </a:extLst>
          </p:cNvPr>
          <p:cNvSpPr>
            <a:spLocks noChangeArrowheads="1"/>
          </p:cNvSpPr>
          <p:nvPr/>
        </p:nvSpPr>
        <p:spPr bwMode="auto">
          <a:xfrm>
            <a:off x="10012363" y="54086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endParaRPr lang="en-US" altLang="en-US"/>
          </a:p>
        </p:txBody>
      </p:sp>
      <p:sp>
        <p:nvSpPr>
          <p:cNvPr id="10260" name="Rectangle 69">
            <a:extLst>
              <a:ext uri="{FF2B5EF4-FFF2-40B4-BE49-F238E27FC236}">
                <a16:creationId xmlns:a16="http://schemas.microsoft.com/office/drawing/2014/main" id="{0D6298FE-B318-4ABA-9618-510B1DD8285E}"/>
              </a:ext>
            </a:extLst>
          </p:cNvPr>
          <p:cNvSpPr>
            <a:spLocks noChangeArrowheads="1"/>
          </p:cNvSpPr>
          <p:nvPr/>
        </p:nvSpPr>
        <p:spPr bwMode="auto">
          <a:xfrm>
            <a:off x="8439151" y="5408613"/>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T</a:t>
            </a:r>
            <a:endParaRPr lang="en-US" altLang="en-US" baseline="-25000"/>
          </a:p>
        </p:txBody>
      </p:sp>
      <p:sp>
        <p:nvSpPr>
          <p:cNvPr id="10261" name="Rectangle 70">
            <a:extLst>
              <a:ext uri="{FF2B5EF4-FFF2-40B4-BE49-F238E27FC236}">
                <a16:creationId xmlns:a16="http://schemas.microsoft.com/office/drawing/2014/main" id="{A0C14C24-257D-4A68-A263-2716E37404C0}"/>
              </a:ext>
            </a:extLst>
          </p:cNvPr>
          <p:cNvSpPr>
            <a:spLocks noChangeArrowheads="1"/>
          </p:cNvSpPr>
          <p:nvPr/>
        </p:nvSpPr>
        <p:spPr bwMode="auto">
          <a:xfrm>
            <a:off x="9124950" y="54086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USL</a:t>
            </a:r>
            <a:endParaRPr lang="en-US" altLang="en-US" baseline="-25000"/>
          </a:p>
        </p:txBody>
      </p:sp>
      <p:sp>
        <p:nvSpPr>
          <p:cNvPr id="10262" name="Rectangle 71">
            <a:extLst>
              <a:ext uri="{FF2B5EF4-FFF2-40B4-BE49-F238E27FC236}">
                <a16:creationId xmlns:a16="http://schemas.microsoft.com/office/drawing/2014/main" id="{59388E9C-5752-47AA-A63A-4F0C9C25E367}"/>
              </a:ext>
            </a:extLst>
          </p:cNvPr>
          <p:cNvSpPr>
            <a:spLocks noChangeArrowheads="1"/>
          </p:cNvSpPr>
          <p:nvPr/>
        </p:nvSpPr>
        <p:spPr bwMode="auto">
          <a:xfrm>
            <a:off x="7562851" y="5408613"/>
            <a:ext cx="60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x</a:t>
            </a:r>
            <a:r>
              <a:rPr lang="en-US" altLang="en-US" b="1" i="1" baseline="-25000"/>
              <a:t>LSL</a:t>
            </a:r>
            <a:endParaRPr lang="en-US" altLang="en-US" baseline="-25000"/>
          </a:p>
        </p:txBody>
      </p:sp>
      <p:cxnSp>
        <p:nvCxnSpPr>
          <p:cNvPr id="73" name="Straight Connector 72">
            <a:extLst>
              <a:ext uri="{FF2B5EF4-FFF2-40B4-BE49-F238E27FC236}">
                <a16:creationId xmlns:a16="http://schemas.microsoft.com/office/drawing/2014/main" id="{86C33E6C-839F-46C8-A1E0-7305E0C90BC0}"/>
              </a:ext>
            </a:extLst>
          </p:cNvPr>
          <p:cNvCxnSpPr/>
          <p:nvPr/>
        </p:nvCxnSpPr>
        <p:spPr>
          <a:xfrm rot="5400000">
            <a:off x="8581232" y="5426870"/>
            <a:ext cx="114300" cy="1587"/>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C816CFF-3880-4664-8F52-3226DE6EF6B9}"/>
              </a:ext>
            </a:extLst>
          </p:cNvPr>
          <p:cNvCxnSpPr/>
          <p:nvPr/>
        </p:nvCxnSpPr>
        <p:spPr>
          <a:xfrm rot="5400000" flipH="1" flipV="1">
            <a:off x="6812757" y="4426745"/>
            <a:ext cx="2114550" cy="1587"/>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1D571542-A6FC-49F8-87D5-94436DEB345B}"/>
              </a:ext>
            </a:extLst>
          </p:cNvPr>
          <p:cNvCxnSpPr/>
          <p:nvPr/>
        </p:nvCxnSpPr>
        <p:spPr>
          <a:xfrm rot="5400000" flipH="1" flipV="1">
            <a:off x="8354219" y="4426744"/>
            <a:ext cx="2114550" cy="1588"/>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637EA4C4-71A6-4CE7-9D57-37B60968F781}"/>
              </a:ext>
            </a:extLst>
          </p:cNvPr>
          <p:cNvCxnSpPr/>
          <p:nvPr/>
        </p:nvCxnSpPr>
        <p:spPr>
          <a:xfrm rot="5400000" flipH="1" flipV="1">
            <a:off x="5439569" y="3971131"/>
            <a:ext cx="29146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67" name="TextBox 80">
            <a:extLst>
              <a:ext uri="{FF2B5EF4-FFF2-40B4-BE49-F238E27FC236}">
                <a16:creationId xmlns:a16="http://schemas.microsoft.com/office/drawing/2014/main" id="{2E85CFB6-8812-4229-A9BB-80A185BFDDFA}"/>
              </a:ext>
            </a:extLst>
          </p:cNvPr>
          <p:cNvSpPr txBox="1">
            <a:spLocks noChangeArrowheads="1"/>
          </p:cNvSpPr>
          <p:nvPr/>
        </p:nvSpPr>
        <p:spPr bwMode="auto">
          <a:xfrm>
            <a:off x="7600950" y="25400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Loss = </a:t>
            </a:r>
            <a:r>
              <a:rPr lang="en-US" altLang="en-US" i="1"/>
              <a:t>k</a:t>
            </a:r>
            <a:r>
              <a:rPr lang="en-US" altLang="en-US"/>
              <a:t>(</a:t>
            </a:r>
            <a:r>
              <a:rPr lang="en-US" altLang="en-US" i="1"/>
              <a:t>x</a:t>
            </a:r>
            <a:r>
              <a:rPr lang="en-US" altLang="en-US"/>
              <a:t>-</a:t>
            </a:r>
            <a:r>
              <a:rPr lang="en-US" altLang="en-US" i="1"/>
              <a:t>x</a:t>
            </a:r>
            <a:r>
              <a:rPr lang="en-US" altLang="en-US" i="1" baseline="-25000"/>
              <a:t>T</a:t>
            </a:r>
            <a:r>
              <a:rPr lang="en-US" altLang="en-US"/>
              <a:t>)</a:t>
            </a:r>
            <a:r>
              <a:rPr lang="en-US" altLang="en-US" baseline="30000"/>
              <a:t>2</a:t>
            </a:r>
          </a:p>
        </p:txBody>
      </p:sp>
      <p:cxnSp>
        <p:nvCxnSpPr>
          <p:cNvPr id="83" name="Straight Connector 82">
            <a:extLst>
              <a:ext uri="{FF2B5EF4-FFF2-40B4-BE49-F238E27FC236}">
                <a16:creationId xmlns:a16="http://schemas.microsoft.com/office/drawing/2014/main" id="{A4340959-1FC8-412F-833A-D2E638AA5165}"/>
              </a:ext>
            </a:extLst>
          </p:cNvPr>
          <p:cNvCxnSpPr/>
          <p:nvPr/>
        </p:nvCxnSpPr>
        <p:spPr>
          <a:xfrm rot="5400000" flipH="1" flipV="1">
            <a:off x="7158038" y="2878138"/>
            <a:ext cx="552450" cy="485775"/>
          </a:xfrm>
          <a:prstGeom prst="line">
            <a:avLst/>
          </a:prstGeom>
        </p:spPr>
        <p:style>
          <a:lnRef idx="1">
            <a:schemeClr val="dk1"/>
          </a:lnRef>
          <a:fillRef idx="0">
            <a:schemeClr val="dk1"/>
          </a:fillRef>
          <a:effectRef idx="0">
            <a:schemeClr val="dk1"/>
          </a:effectRef>
          <a:fontRef idx="minor">
            <a:schemeClr val="tx1"/>
          </a:fontRef>
        </p:style>
      </p:cxnSp>
      <p:sp>
        <p:nvSpPr>
          <p:cNvPr id="10269" name="TextBox 83">
            <a:extLst>
              <a:ext uri="{FF2B5EF4-FFF2-40B4-BE49-F238E27FC236}">
                <a16:creationId xmlns:a16="http://schemas.microsoft.com/office/drawing/2014/main" id="{B975B9C1-83A6-4FF8-877F-66CEFA4EE50E}"/>
              </a:ext>
            </a:extLst>
          </p:cNvPr>
          <p:cNvSpPr txBox="1">
            <a:spLocks noChangeArrowheads="1"/>
          </p:cNvSpPr>
          <p:nvPr/>
        </p:nvSpPr>
        <p:spPr bwMode="auto">
          <a:xfrm>
            <a:off x="1752600" y="1150939"/>
            <a:ext cx="39433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The traditional view states that there is no loss in quality (and therefore value) as long as the product performance is within some tolerance of the target value.</a:t>
            </a:r>
          </a:p>
        </p:txBody>
      </p:sp>
      <p:sp>
        <p:nvSpPr>
          <p:cNvPr id="10270" name="Rectangle 84">
            <a:extLst>
              <a:ext uri="{FF2B5EF4-FFF2-40B4-BE49-F238E27FC236}">
                <a16:creationId xmlns:a16="http://schemas.microsoft.com/office/drawing/2014/main" id="{E8017E53-B296-4D0A-A57D-9E6F2188E4C1}"/>
              </a:ext>
            </a:extLst>
          </p:cNvPr>
          <p:cNvSpPr>
            <a:spLocks noChangeArrowheads="1"/>
          </p:cNvSpPr>
          <p:nvPr/>
        </p:nvSpPr>
        <p:spPr bwMode="auto">
          <a:xfrm>
            <a:off x="3495675" y="5973763"/>
            <a:ext cx="303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x</a:t>
            </a:r>
            <a:r>
              <a:rPr lang="en-US" altLang="en-US" i="1" baseline="-25000"/>
              <a:t>LSL </a:t>
            </a:r>
            <a:r>
              <a:rPr lang="en-US" altLang="en-US" sz="1600" i="1"/>
              <a:t>= Lower Specification Limit</a:t>
            </a:r>
            <a:endParaRPr lang="en-US" altLang="en-US" sz="1600"/>
          </a:p>
        </p:txBody>
      </p:sp>
      <p:sp>
        <p:nvSpPr>
          <p:cNvPr id="10271" name="Rectangle 85">
            <a:extLst>
              <a:ext uri="{FF2B5EF4-FFF2-40B4-BE49-F238E27FC236}">
                <a16:creationId xmlns:a16="http://schemas.microsoft.com/office/drawing/2014/main" id="{538A2165-4E47-42F7-B000-FD8EF6CEF028}"/>
              </a:ext>
            </a:extLst>
          </p:cNvPr>
          <p:cNvSpPr>
            <a:spLocks noChangeArrowheads="1"/>
          </p:cNvSpPr>
          <p:nvPr/>
        </p:nvSpPr>
        <p:spPr bwMode="auto">
          <a:xfrm>
            <a:off x="6724651" y="5973763"/>
            <a:ext cx="3059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x</a:t>
            </a:r>
            <a:r>
              <a:rPr lang="en-US" altLang="en-US" i="1" baseline="-25000"/>
              <a:t>USL </a:t>
            </a:r>
            <a:r>
              <a:rPr lang="en-US" altLang="en-US" sz="1600" i="1"/>
              <a:t>= Upper Specification Limit</a:t>
            </a:r>
            <a:endParaRPr lang="en-US" altLang="en-US" sz="1600"/>
          </a:p>
        </p:txBody>
      </p:sp>
      <p:sp>
        <p:nvSpPr>
          <p:cNvPr id="10272" name="Rectangle 86">
            <a:extLst>
              <a:ext uri="{FF2B5EF4-FFF2-40B4-BE49-F238E27FC236}">
                <a16:creationId xmlns:a16="http://schemas.microsoft.com/office/drawing/2014/main" id="{A251AB0C-7356-4770-8F0C-9D6660F9908C}"/>
              </a:ext>
            </a:extLst>
          </p:cNvPr>
          <p:cNvSpPr>
            <a:spLocks noChangeArrowheads="1"/>
          </p:cNvSpPr>
          <p:nvPr/>
        </p:nvSpPr>
        <p:spPr bwMode="auto">
          <a:xfrm>
            <a:off x="1638300" y="5973763"/>
            <a:ext cx="177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x</a:t>
            </a:r>
            <a:r>
              <a:rPr lang="en-US" altLang="en-US" i="1" baseline="-25000"/>
              <a:t>T </a:t>
            </a:r>
            <a:r>
              <a:rPr lang="en-US" altLang="en-US" sz="1600" i="1"/>
              <a:t>= Target Value</a:t>
            </a:r>
            <a:endParaRPr lang="en-US" altLang="en-US" sz="1600"/>
          </a:p>
        </p:txBody>
      </p:sp>
      <p:cxnSp>
        <p:nvCxnSpPr>
          <p:cNvPr id="89" name="Straight Connector 88">
            <a:extLst>
              <a:ext uri="{FF2B5EF4-FFF2-40B4-BE49-F238E27FC236}">
                <a16:creationId xmlns:a16="http://schemas.microsoft.com/office/drawing/2014/main" id="{433DE327-0A80-403F-B927-E7A3FEDC3F7D}"/>
              </a:ext>
            </a:extLst>
          </p:cNvPr>
          <p:cNvCxnSpPr/>
          <p:nvPr/>
        </p:nvCxnSpPr>
        <p:spPr>
          <a:xfrm rot="5400000">
            <a:off x="3809207" y="3486945"/>
            <a:ext cx="4572000" cy="1587"/>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90" name="Right Arrow 89">
            <a:extLst>
              <a:ext uri="{FF2B5EF4-FFF2-40B4-BE49-F238E27FC236}">
                <a16:creationId xmlns:a16="http://schemas.microsoft.com/office/drawing/2014/main" id="{33A64B95-E9EA-4983-8399-28D952A7269F}"/>
              </a:ext>
            </a:extLst>
          </p:cNvPr>
          <p:cNvSpPr/>
          <p:nvPr/>
        </p:nvSpPr>
        <p:spPr>
          <a:xfrm>
            <a:off x="5724525" y="3371850"/>
            <a:ext cx="742950" cy="40005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5" name="TextBox 90">
            <a:extLst>
              <a:ext uri="{FF2B5EF4-FFF2-40B4-BE49-F238E27FC236}">
                <a16:creationId xmlns:a16="http://schemas.microsoft.com/office/drawing/2014/main" id="{6EEAB1C2-1E9E-43EF-A5AE-F3174E73D473}"/>
              </a:ext>
            </a:extLst>
          </p:cNvPr>
          <p:cNvSpPr txBox="1">
            <a:spLocks noChangeArrowheads="1"/>
          </p:cNvSpPr>
          <p:nvPr/>
        </p:nvSpPr>
        <p:spPr bwMode="auto">
          <a:xfrm>
            <a:off x="6496050" y="1143000"/>
            <a:ext cx="4057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In Robust Design, any deviation from the target performance is considered a loss in quality </a:t>
            </a:r>
            <a:r>
              <a:rPr lang="en-US" altLang="en-US" sz="1600">
                <a:sym typeface="Wingdings" panose="05000000000000000000" pitchFamily="2" charset="2"/>
              </a:rPr>
              <a:t> the goal is to minimize this loss.</a:t>
            </a:r>
            <a:endParaRPr lang="en-US" altLang="en-US" sz="1600"/>
          </a:p>
        </p:txBody>
      </p:sp>
    </p:spTree>
    <p:extLst>
      <p:ext uri="{BB962C8B-B14F-4D97-AF65-F5344CB8AC3E}">
        <p14:creationId xmlns:p14="http://schemas.microsoft.com/office/powerpoint/2010/main" val="2337940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1C791AC-2EA3-4AD3-835C-EA56914C363B}"/>
              </a:ext>
            </a:extLst>
          </p:cNvPr>
          <p:cNvSpPr>
            <a:spLocks noGrp="1"/>
          </p:cNvSpPr>
          <p:nvPr>
            <p:ph type="title"/>
          </p:nvPr>
        </p:nvSpPr>
        <p:spPr/>
        <p:txBody>
          <a:bodyPr/>
          <a:lstStyle/>
          <a:p>
            <a:r>
              <a:rPr lang="en-US" altLang="en-US"/>
              <a:t>Overview of Taguchi Parameter Design Method</a:t>
            </a:r>
          </a:p>
        </p:txBody>
      </p:sp>
      <p:sp>
        <p:nvSpPr>
          <p:cNvPr id="11268" name="Slide Number Placeholder 4">
            <a:extLst>
              <a:ext uri="{FF2B5EF4-FFF2-40B4-BE49-F238E27FC236}">
                <a16:creationId xmlns:a16="http://schemas.microsoft.com/office/drawing/2014/main" id="{C1F3C681-3A05-4434-A50E-CF2052B048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807089-2A79-423C-86F7-8E817EFB87B1}" type="slidenum">
              <a:rPr lang="en-US" altLang="en-US"/>
              <a:pPr eaLnBrk="1" hangingPunct="1"/>
              <a:t>66</a:t>
            </a:fld>
            <a:endParaRPr lang="en-US" altLang="en-US"/>
          </a:p>
        </p:txBody>
      </p:sp>
      <p:sp>
        <p:nvSpPr>
          <p:cNvPr id="6" name="Rectangle 5">
            <a:extLst>
              <a:ext uri="{FF2B5EF4-FFF2-40B4-BE49-F238E27FC236}">
                <a16:creationId xmlns:a16="http://schemas.microsoft.com/office/drawing/2014/main" id="{2FA3E412-296B-4B81-A1B6-3CC3F8A67E1A}"/>
              </a:ext>
            </a:extLst>
          </p:cNvPr>
          <p:cNvSpPr/>
          <p:nvPr/>
        </p:nvSpPr>
        <p:spPr>
          <a:xfrm>
            <a:off x="1695450" y="1028700"/>
            <a:ext cx="325755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 Brainstorming</a:t>
            </a:r>
          </a:p>
        </p:txBody>
      </p:sp>
      <p:sp>
        <p:nvSpPr>
          <p:cNvPr id="7" name="Rectangle 6">
            <a:extLst>
              <a:ext uri="{FF2B5EF4-FFF2-40B4-BE49-F238E27FC236}">
                <a16:creationId xmlns:a16="http://schemas.microsoft.com/office/drawing/2014/main" id="{54DAF0BC-EB74-4E0C-9DB1-446279C47133}"/>
              </a:ext>
            </a:extLst>
          </p:cNvPr>
          <p:cNvSpPr/>
          <p:nvPr/>
        </p:nvSpPr>
        <p:spPr>
          <a:xfrm>
            <a:off x="1695450" y="2085975"/>
            <a:ext cx="325755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 Identify Design Parameters and Noise Factors</a:t>
            </a:r>
          </a:p>
        </p:txBody>
      </p:sp>
      <p:sp>
        <p:nvSpPr>
          <p:cNvPr id="8" name="Rectangle 7">
            <a:extLst>
              <a:ext uri="{FF2B5EF4-FFF2-40B4-BE49-F238E27FC236}">
                <a16:creationId xmlns:a16="http://schemas.microsoft.com/office/drawing/2014/main" id="{F4307729-EF86-4A37-91CF-F8876C946CEE}"/>
              </a:ext>
            </a:extLst>
          </p:cNvPr>
          <p:cNvSpPr/>
          <p:nvPr/>
        </p:nvSpPr>
        <p:spPr>
          <a:xfrm>
            <a:off x="1695450" y="3143250"/>
            <a:ext cx="325755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 Construct Design of Experiments (DOEs)</a:t>
            </a:r>
          </a:p>
        </p:txBody>
      </p:sp>
      <p:sp>
        <p:nvSpPr>
          <p:cNvPr id="9" name="Rectangle 8">
            <a:extLst>
              <a:ext uri="{FF2B5EF4-FFF2-40B4-BE49-F238E27FC236}">
                <a16:creationId xmlns:a16="http://schemas.microsoft.com/office/drawing/2014/main" id="{C0E67E54-0ED6-4368-B4F5-D848F1C85A30}"/>
              </a:ext>
            </a:extLst>
          </p:cNvPr>
          <p:cNvSpPr/>
          <p:nvPr/>
        </p:nvSpPr>
        <p:spPr>
          <a:xfrm>
            <a:off x="1695450" y="4200525"/>
            <a:ext cx="325755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 Perform Experiments</a:t>
            </a:r>
          </a:p>
        </p:txBody>
      </p:sp>
      <p:sp>
        <p:nvSpPr>
          <p:cNvPr id="10" name="Rectangle 9">
            <a:extLst>
              <a:ext uri="{FF2B5EF4-FFF2-40B4-BE49-F238E27FC236}">
                <a16:creationId xmlns:a16="http://schemas.microsoft.com/office/drawing/2014/main" id="{AA72C854-0F0F-41D2-8338-D8FEC0272DEA}"/>
              </a:ext>
            </a:extLst>
          </p:cNvPr>
          <p:cNvSpPr/>
          <p:nvPr/>
        </p:nvSpPr>
        <p:spPr>
          <a:xfrm>
            <a:off x="1695450" y="5257800"/>
            <a:ext cx="3257550" cy="628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 Analyze Results</a:t>
            </a:r>
          </a:p>
        </p:txBody>
      </p:sp>
      <p:cxnSp>
        <p:nvCxnSpPr>
          <p:cNvPr id="12" name="Straight Arrow Connector 11">
            <a:extLst>
              <a:ext uri="{FF2B5EF4-FFF2-40B4-BE49-F238E27FC236}">
                <a16:creationId xmlns:a16="http://schemas.microsoft.com/office/drawing/2014/main" id="{DF1C75C0-59A7-4D3B-8271-E8F097033561}"/>
              </a:ext>
            </a:extLst>
          </p:cNvPr>
          <p:cNvCxnSpPr>
            <a:stCxn id="6" idx="2"/>
            <a:endCxn id="7" idx="0"/>
          </p:cNvCxnSpPr>
          <p:nvPr/>
        </p:nvCxnSpPr>
        <p:spPr>
          <a:xfrm rot="5400000">
            <a:off x="3110707" y="1870869"/>
            <a:ext cx="42862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2836F80-8B71-4BEC-BDA2-C3D97412F961}"/>
              </a:ext>
            </a:extLst>
          </p:cNvPr>
          <p:cNvCxnSpPr>
            <a:stCxn id="7" idx="2"/>
            <a:endCxn id="8" idx="0"/>
          </p:cNvCxnSpPr>
          <p:nvPr/>
        </p:nvCxnSpPr>
        <p:spPr>
          <a:xfrm rot="5400000">
            <a:off x="3110707" y="2928144"/>
            <a:ext cx="42862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9BFA3FD-3A0C-4892-B2F7-FFBEAB841F0F}"/>
              </a:ext>
            </a:extLst>
          </p:cNvPr>
          <p:cNvCxnSpPr>
            <a:stCxn id="8" idx="2"/>
            <a:endCxn id="9" idx="0"/>
          </p:cNvCxnSpPr>
          <p:nvPr/>
        </p:nvCxnSpPr>
        <p:spPr>
          <a:xfrm rot="5400000">
            <a:off x="3110707" y="3985419"/>
            <a:ext cx="42862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5C6138D-CD64-43D1-B48F-208D0D0C00E2}"/>
              </a:ext>
            </a:extLst>
          </p:cNvPr>
          <p:cNvCxnSpPr>
            <a:stCxn id="9" idx="2"/>
            <a:endCxn id="10" idx="0"/>
          </p:cNvCxnSpPr>
          <p:nvPr/>
        </p:nvCxnSpPr>
        <p:spPr>
          <a:xfrm rot="5400000">
            <a:off x="3110707" y="5042694"/>
            <a:ext cx="428625"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278" name="TextBox 18">
            <a:extLst>
              <a:ext uri="{FF2B5EF4-FFF2-40B4-BE49-F238E27FC236}">
                <a16:creationId xmlns:a16="http://schemas.microsoft.com/office/drawing/2014/main" id="{97CFA2B7-AF15-461A-B517-7B469AA62150}"/>
              </a:ext>
            </a:extLst>
          </p:cNvPr>
          <p:cNvSpPr txBox="1">
            <a:spLocks noChangeArrowheads="1"/>
          </p:cNvSpPr>
          <p:nvPr/>
        </p:nvSpPr>
        <p:spPr bwMode="auto">
          <a:xfrm>
            <a:off x="5353051" y="1951038"/>
            <a:ext cx="52546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Design Parameters: </a:t>
            </a:r>
            <a:r>
              <a:rPr lang="en-US" altLang="en-US"/>
              <a:t>Variables under your control</a:t>
            </a:r>
          </a:p>
          <a:p>
            <a:pPr eaLnBrk="1" hangingPunct="1"/>
            <a:endParaRPr lang="en-US" altLang="en-US"/>
          </a:p>
          <a:p>
            <a:pPr eaLnBrk="1" hangingPunct="1"/>
            <a:r>
              <a:rPr lang="en-US" altLang="en-US" b="1" i="1"/>
              <a:t>Noise Factors: </a:t>
            </a:r>
            <a:r>
              <a:rPr lang="en-US" altLang="en-US"/>
              <a:t>Variables you cannot control or </a:t>
            </a:r>
          </a:p>
          <a:p>
            <a:pPr eaLnBrk="1" hangingPunct="1"/>
            <a:r>
              <a:rPr lang="en-US" altLang="en-US"/>
              <a:t>                          variables that are too expensive </a:t>
            </a:r>
          </a:p>
          <a:p>
            <a:pPr eaLnBrk="1" hangingPunct="1"/>
            <a:r>
              <a:rPr lang="en-US" altLang="en-US"/>
              <a:t>                          to control</a:t>
            </a:r>
          </a:p>
        </p:txBody>
      </p:sp>
      <p:sp>
        <p:nvSpPr>
          <p:cNvPr id="20" name="Left Brace 19">
            <a:extLst>
              <a:ext uri="{FF2B5EF4-FFF2-40B4-BE49-F238E27FC236}">
                <a16:creationId xmlns:a16="http://schemas.microsoft.com/office/drawing/2014/main" id="{9123A5A5-257E-40C7-85A7-2DA033142F12}"/>
              </a:ext>
            </a:extLst>
          </p:cNvPr>
          <p:cNvSpPr/>
          <p:nvPr/>
        </p:nvSpPr>
        <p:spPr>
          <a:xfrm>
            <a:off x="5124450" y="2008188"/>
            <a:ext cx="228600" cy="800100"/>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280" name="TextBox 24">
            <a:extLst>
              <a:ext uri="{FF2B5EF4-FFF2-40B4-BE49-F238E27FC236}">
                <a16:creationId xmlns:a16="http://schemas.microsoft.com/office/drawing/2014/main" id="{576F28CD-E88D-4E3C-8C4F-BCEF953879C8}"/>
              </a:ext>
            </a:extLst>
          </p:cNvPr>
          <p:cNvSpPr txBox="1">
            <a:spLocks noChangeArrowheads="1"/>
          </p:cNvSpPr>
          <p:nvPr/>
        </p:nvSpPr>
        <p:spPr bwMode="auto">
          <a:xfrm>
            <a:off x="5695950" y="3810001"/>
            <a:ext cx="4800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t>Ideally, you would like to investigate all possible combinations of design parameters and noise factors and then pick the best design parameters. Unfortunately, cost and schedule constraints frequently prevent us from performing this many test cases – this is where DOEs come in!</a:t>
            </a:r>
          </a:p>
          <a:p>
            <a:pPr algn="just" eaLnBrk="1" hangingPunct="1"/>
            <a:endParaRPr lang="en-US" altLang="en-US"/>
          </a:p>
        </p:txBody>
      </p:sp>
      <p:cxnSp>
        <p:nvCxnSpPr>
          <p:cNvPr id="29" name="Elbow Connector 28">
            <a:extLst>
              <a:ext uri="{FF2B5EF4-FFF2-40B4-BE49-F238E27FC236}">
                <a16:creationId xmlns:a16="http://schemas.microsoft.com/office/drawing/2014/main" id="{2FA8EB0A-EFC2-44DA-B84C-85CBEFDAB066}"/>
              </a:ext>
            </a:extLst>
          </p:cNvPr>
          <p:cNvCxnSpPr>
            <a:endCxn id="8" idx="3"/>
          </p:cNvCxnSpPr>
          <p:nvPr/>
        </p:nvCxnSpPr>
        <p:spPr>
          <a:xfrm rot="10800000">
            <a:off x="4953000" y="3457576"/>
            <a:ext cx="742950" cy="54292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5208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CA9F0A5-17FB-433F-BFD7-54A01253B9C0}"/>
              </a:ext>
            </a:extLst>
          </p:cNvPr>
          <p:cNvSpPr>
            <a:spLocks noGrp="1"/>
          </p:cNvSpPr>
          <p:nvPr>
            <p:ph type="title"/>
          </p:nvPr>
        </p:nvSpPr>
        <p:spPr>
          <a:xfrm>
            <a:off x="746760" y="-116680"/>
            <a:ext cx="10515600" cy="1325563"/>
          </a:xfrm>
        </p:spPr>
        <p:txBody>
          <a:bodyPr/>
          <a:lstStyle/>
          <a:p>
            <a:r>
              <a:rPr lang="en-US" altLang="en-US" dirty="0"/>
              <a:t>Design of Experiments (DOE)</a:t>
            </a:r>
          </a:p>
        </p:txBody>
      </p:sp>
      <p:graphicFrame>
        <p:nvGraphicFramePr>
          <p:cNvPr id="6" name="Content Placeholder 5">
            <a:extLst>
              <a:ext uri="{FF2B5EF4-FFF2-40B4-BE49-F238E27FC236}">
                <a16:creationId xmlns:a16="http://schemas.microsoft.com/office/drawing/2014/main" id="{6FFB12DF-7FF2-4CAC-B7E7-F34B4309E607}"/>
              </a:ext>
            </a:extLst>
          </p:cNvPr>
          <p:cNvGraphicFramePr>
            <a:graphicFrameLocks noGrp="1"/>
          </p:cNvGraphicFramePr>
          <p:nvPr>
            <p:ph idx="1"/>
          </p:nvPr>
        </p:nvGraphicFramePr>
        <p:xfrm>
          <a:off x="7810500" y="2571750"/>
          <a:ext cx="2686050" cy="3759200"/>
        </p:xfrm>
        <a:graphic>
          <a:graphicData uri="http://schemas.openxmlformats.org/drawingml/2006/table">
            <a:tbl>
              <a:tblPr firstRow="1" bandRow="1">
                <a:tableStyleId>{F5AB1C69-6EDB-4FF4-983F-18BD219EF322}</a:tableStyleId>
              </a:tblPr>
              <a:tblGrid>
                <a:gridCol w="803910">
                  <a:extLst>
                    <a:ext uri="{9D8B030D-6E8A-4147-A177-3AD203B41FA5}">
                      <a16:colId xmlns:a16="http://schemas.microsoft.com/office/drawing/2014/main" val="20000"/>
                    </a:ext>
                  </a:extLst>
                </a:gridCol>
                <a:gridCol w="470535">
                  <a:extLst>
                    <a:ext uri="{9D8B030D-6E8A-4147-A177-3AD203B41FA5}">
                      <a16:colId xmlns:a16="http://schemas.microsoft.com/office/drawing/2014/main" val="20001"/>
                    </a:ext>
                  </a:extLst>
                </a:gridCol>
                <a:gridCol w="470535">
                  <a:extLst>
                    <a:ext uri="{9D8B030D-6E8A-4147-A177-3AD203B41FA5}">
                      <a16:colId xmlns:a16="http://schemas.microsoft.com/office/drawing/2014/main" val="20002"/>
                    </a:ext>
                  </a:extLst>
                </a:gridCol>
                <a:gridCol w="470535">
                  <a:extLst>
                    <a:ext uri="{9D8B030D-6E8A-4147-A177-3AD203B41FA5}">
                      <a16:colId xmlns:a16="http://schemas.microsoft.com/office/drawing/2014/main" val="20003"/>
                    </a:ext>
                  </a:extLst>
                </a:gridCol>
                <a:gridCol w="470535">
                  <a:extLst>
                    <a:ext uri="{9D8B030D-6E8A-4147-A177-3AD203B41FA5}">
                      <a16:colId xmlns:a16="http://schemas.microsoft.com/office/drawing/2014/main" val="20004"/>
                    </a:ext>
                  </a:extLst>
                </a:gridCol>
              </a:tblGrid>
              <a:tr h="370840">
                <a:tc rowSpan="2">
                  <a:txBody>
                    <a:bodyPr/>
                    <a:lstStyle/>
                    <a:p>
                      <a:r>
                        <a:rPr lang="en-US" sz="1600" dirty="0">
                          <a:solidFill>
                            <a:schemeClr val="tx1"/>
                          </a:solidFill>
                        </a:rPr>
                        <a:t>Exp. Num</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dirty="0">
                          <a:solidFill>
                            <a:schemeClr val="tx1"/>
                          </a:solidFill>
                        </a:rPr>
                        <a:t>Variables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en-US" sz="1600" dirty="0">
                          <a:solidFill>
                            <a:schemeClr val="tx1"/>
                          </a:solidFill>
                        </a:rPr>
                        <a:t>X</a:t>
                      </a:r>
                      <a:r>
                        <a:rPr lang="en-US" sz="1600" baseline="-25000" dirty="0">
                          <a:solidFill>
                            <a:schemeClr val="tx1"/>
                          </a:solidFill>
                        </a:rPr>
                        <a:t>1</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X</a:t>
                      </a:r>
                      <a:r>
                        <a:rPr lang="en-US" sz="1600" baseline="-25000"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X</a:t>
                      </a:r>
                      <a:r>
                        <a:rPr lang="en-US" sz="1600" baseline="-25000" dirty="0">
                          <a:solidFill>
                            <a:schemeClr val="tx1"/>
                          </a:solidFill>
                        </a:rPr>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X</a:t>
                      </a:r>
                      <a:r>
                        <a:rPr lang="en-US" sz="1600" baseline="-25000" dirty="0">
                          <a:solidFill>
                            <a:schemeClr val="tx1"/>
                          </a:solidFill>
                        </a:rPr>
                        <a:t>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US" sz="1600" dirty="0"/>
                        <a:t>1</a:t>
                      </a:r>
                    </a:p>
                  </a:txBody>
                  <a:tcPr>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3190">
                <a:tc>
                  <a:txBody>
                    <a:bodyPr/>
                    <a:lstStyle/>
                    <a:p>
                      <a:r>
                        <a:rPr lang="en-US" sz="1600" dirty="0"/>
                        <a:t>2</a:t>
                      </a:r>
                    </a:p>
                  </a:txBody>
                  <a:tcPr/>
                </a:tc>
                <a:tc>
                  <a:txBody>
                    <a:bodyPr/>
                    <a:lstStyle/>
                    <a:p>
                      <a:pPr algn="ctr"/>
                      <a:r>
                        <a:rPr lang="en-US" sz="1600" dirty="0"/>
                        <a:t>1</a:t>
                      </a:r>
                    </a:p>
                  </a:txBody>
                  <a:tcPr/>
                </a:tc>
                <a:tc>
                  <a:txBody>
                    <a:bodyPr/>
                    <a:lstStyle/>
                    <a:p>
                      <a:pPr algn="ctr"/>
                      <a:r>
                        <a:rPr lang="en-US" sz="1600" dirty="0"/>
                        <a:t>2</a:t>
                      </a:r>
                    </a:p>
                  </a:txBody>
                  <a:tcPr/>
                </a:tc>
                <a:tc>
                  <a:txBody>
                    <a:bodyPr/>
                    <a:lstStyle/>
                    <a:p>
                      <a:pPr algn="ctr"/>
                      <a:r>
                        <a:rPr lang="en-US" sz="1600" dirty="0"/>
                        <a:t>2</a:t>
                      </a:r>
                    </a:p>
                  </a:txBody>
                  <a:tcPr/>
                </a:tc>
                <a:tc>
                  <a:txBody>
                    <a:bodyPr/>
                    <a:lstStyle/>
                    <a:p>
                      <a:pPr algn="ctr"/>
                      <a:r>
                        <a:rPr lang="en-US" sz="1600" dirty="0"/>
                        <a:t>2</a:t>
                      </a:r>
                    </a:p>
                  </a:txBody>
                  <a:tcPr/>
                </a:tc>
                <a:extLst>
                  <a:ext uri="{0D108BD9-81ED-4DB2-BD59-A6C34878D82A}">
                    <a16:rowId xmlns:a16="http://schemas.microsoft.com/office/drawing/2014/main" val="10003"/>
                  </a:ext>
                </a:extLst>
              </a:tr>
              <a:tr h="130810">
                <a:tc>
                  <a:txBody>
                    <a:bodyPr/>
                    <a:lstStyle/>
                    <a:p>
                      <a:r>
                        <a:rPr lang="en-US" sz="1600" dirty="0"/>
                        <a:t>3</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3</a:t>
                      </a:r>
                    </a:p>
                  </a:txBody>
                  <a:tcPr/>
                </a:tc>
                <a:tc>
                  <a:txBody>
                    <a:bodyPr/>
                    <a:lstStyle/>
                    <a:p>
                      <a:pPr algn="ctr"/>
                      <a:r>
                        <a:rPr lang="en-US" sz="1600" dirty="0"/>
                        <a:t>3</a:t>
                      </a:r>
                    </a:p>
                  </a:txBody>
                  <a:tcPr/>
                </a:tc>
                <a:extLst>
                  <a:ext uri="{0D108BD9-81ED-4DB2-BD59-A6C34878D82A}">
                    <a16:rowId xmlns:a16="http://schemas.microsoft.com/office/drawing/2014/main" val="10004"/>
                  </a:ext>
                </a:extLst>
              </a:tr>
              <a:tr h="138430">
                <a:tc>
                  <a:txBody>
                    <a:bodyPr/>
                    <a:lstStyle/>
                    <a:p>
                      <a:r>
                        <a:rPr lang="en-US" sz="1600" dirty="0"/>
                        <a:t>4</a:t>
                      </a:r>
                    </a:p>
                  </a:txBody>
                  <a:tcPr/>
                </a:tc>
                <a:tc>
                  <a:txBody>
                    <a:bodyPr/>
                    <a:lstStyle/>
                    <a:p>
                      <a:pPr algn="ctr"/>
                      <a:r>
                        <a:rPr lang="en-US" sz="1600" dirty="0"/>
                        <a:t>2</a:t>
                      </a:r>
                    </a:p>
                  </a:txBody>
                  <a:tcPr/>
                </a:tc>
                <a:tc>
                  <a:txBody>
                    <a:bodyPr/>
                    <a:lstStyle/>
                    <a:p>
                      <a:pPr algn="ctr"/>
                      <a:r>
                        <a:rPr lang="en-US" sz="1600" dirty="0"/>
                        <a:t>1</a:t>
                      </a:r>
                    </a:p>
                  </a:txBody>
                  <a:tcPr/>
                </a:tc>
                <a:tc>
                  <a:txBody>
                    <a:bodyPr/>
                    <a:lstStyle/>
                    <a:p>
                      <a:pPr algn="ctr"/>
                      <a:r>
                        <a:rPr lang="en-US" sz="1600" dirty="0"/>
                        <a:t>2</a:t>
                      </a:r>
                    </a:p>
                  </a:txBody>
                  <a:tcPr/>
                </a:tc>
                <a:tc>
                  <a:txBody>
                    <a:bodyPr/>
                    <a:lstStyle/>
                    <a:p>
                      <a:pPr algn="ctr"/>
                      <a:r>
                        <a:rPr lang="en-US" sz="1600" dirty="0"/>
                        <a:t>3</a:t>
                      </a:r>
                    </a:p>
                  </a:txBody>
                  <a:tcPr/>
                </a:tc>
                <a:extLst>
                  <a:ext uri="{0D108BD9-81ED-4DB2-BD59-A6C34878D82A}">
                    <a16:rowId xmlns:a16="http://schemas.microsoft.com/office/drawing/2014/main" val="10005"/>
                  </a:ext>
                </a:extLst>
              </a:tr>
              <a:tr h="0">
                <a:tc>
                  <a:txBody>
                    <a:bodyPr/>
                    <a:lstStyle/>
                    <a:p>
                      <a:r>
                        <a:rPr lang="en-US" sz="1600" dirty="0"/>
                        <a:t>5</a:t>
                      </a:r>
                    </a:p>
                  </a:txBody>
                  <a:tcPr/>
                </a:tc>
                <a:tc>
                  <a:txBody>
                    <a:bodyPr/>
                    <a:lstStyle/>
                    <a:p>
                      <a:pPr algn="ctr"/>
                      <a:r>
                        <a:rPr lang="en-US" sz="1600" dirty="0"/>
                        <a:t>2</a:t>
                      </a:r>
                    </a:p>
                  </a:txBody>
                  <a:tcPr/>
                </a:tc>
                <a:tc>
                  <a:txBody>
                    <a:bodyPr/>
                    <a:lstStyle/>
                    <a:p>
                      <a:pPr algn="ctr"/>
                      <a:r>
                        <a:rPr lang="en-US" sz="1600" dirty="0"/>
                        <a:t>2</a:t>
                      </a:r>
                    </a:p>
                  </a:txBody>
                  <a:tcPr/>
                </a:tc>
                <a:tc>
                  <a:txBody>
                    <a:bodyPr/>
                    <a:lstStyle/>
                    <a:p>
                      <a:pPr algn="ctr"/>
                      <a:r>
                        <a:rPr lang="en-US" sz="1600" dirty="0"/>
                        <a:t>3</a:t>
                      </a:r>
                    </a:p>
                  </a:txBody>
                  <a:tcPr/>
                </a:tc>
                <a:tc>
                  <a:txBody>
                    <a:bodyPr/>
                    <a:lstStyle/>
                    <a:p>
                      <a:pPr algn="ctr"/>
                      <a:r>
                        <a:rPr lang="en-US" sz="1600" dirty="0"/>
                        <a:t>1</a:t>
                      </a:r>
                    </a:p>
                  </a:txBody>
                  <a:tcPr/>
                </a:tc>
                <a:extLst>
                  <a:ext uri="{0D108BD9-81ED-4DB2-BD59-A6C34878D82A}">
                    <a16:rowId xmlns:a16="http://schemas.microsoft.com/office/drawing/2014/main" val="10006"/>
                  </a:ext>
                </a:extLst>
              </a:tr>
              <a:tr h="0">
                <a:tc>
                  <a:txBody>
                    <a:bodyPr/>
                    <a:lstStyle/>
                    <a:p>
                      <a:r>
                        <a:rPr lang="en-US" sz="1600" dirty="0"/>
                        <a:t>6</a:t>
                      </a:r>
                    </a:p>
                  </a:txBody>
                  <a:tcPr/>
                </a:tc>
                <a:tc>
                  <a:txBody>
                    <a:bodyPr/>
                    <a:lstStyle/>
                    <a:p>
                      <a:pPr algn="ctr"/>
                      <a:r>
                        <a:rPr lang="en-US" sz="1600" dirty="0"/>
                        <a:t>2</a:t>
                      </a:r>
                    </a:p>
                  </a:txBody>
                  <a:tcPr/>
                </a:tc>
                <a:tc>
                  <a:txBody>
                    <a:bodyPr/>
                    <a:lstStyle/>
                    <a:p>
                      <a:pPr algn="ctr"/>
                      <a:r>
                        <a:rPr lang="en-US" sz="1600" dirty="0"/>
                        <a:t>3</a:t>
                      </a:r>
                    </a:p>
                  </a:txBody>
                  <a:tcPr/>
                </a:tc>
                <a:tc>
                  <a:txBody>
                    <a:bodyPr/>
                    <a:lstStyle/>
                    <a:p>
                      <a:pPr algn="ctr"/>
                      <a:r>
                        <a:rPr lang="en-US" sz="1600" dirty="0"/>
                        <a:t>1</a:t>
                      </a:r>
                    </a:p>
                  </a:txBody>
                  <a:tcPr/>
                </a:tc>
                <a:tc>
                  <a:txBody>
                    <a:bodyPr/>
                    <a:lstStyle/>
                    <a:p>
                      <a:pPr algn="ctr"/>
                      <a:r>
                        <a:rPr lang="en-US" sz="1600" dirty="0"/>
                        <a:t>2</a:t>
                      </a:r>
                    </a:p>
                  </a:txBody>
                  <a:tcPr/>
                </a:tc>
                <a:extLst>
                  <a:ext uri="{0D108BD9-81ED-4DB2-BD59-A6C34878D82A}">
                    <a16:rowId xmlns:a16="http://schemas.microsoft.com/office/drawing/2014/main" val="10007"/>
                  </a:ext>
                </a:extLst>
              </a:tr>
              <a:tr h="0">
                <a:tc>
                  <a:txBody>
                    <a:bodyPr/>
                    <a:lstStyle/>
                    <a:p>
                      <a:r>
                        <a:rPr lang="en-US" sz="1600" dirty="0"/>
                        <a:t>7</a:t>
                      </a:r>
                    </a:p>
                  </a:txBody>
                  <a:tcPr/>
                </a:tc>
                <a:tc>
                  <a:txBody>
                    <a:bodyPr/>
                    <a:lstStyle/>
                    <a:p>
                      <a:pPr algn="ctr"/>
                      <a:r>
                        <a:rPr lang="en-US" sz="1600" dirty="0"/>
                        <a:t>3</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2</a:t>
                      </a:r>
                    </a:p>
                  </a:txBody>
                  <a:tcPr/>
                </a:tc>
                <a:extLst>
                  <a:ext uri="{0D108BD9-81ED-4DB2-BD59-A6C34878D82A}">
                    <a16:rowId xmlns:a16="http://schemas.microsoft.com/office/drawing/2014/main" val="10008"/>
                  </a:ext>
                </a:extLst>
              </a:tr>
              <a:tr h="0">
                <a:tc>
                  <a:txBody>
                    <a:bodyPr/>
                    <a:lstStyle/>
                    <a:p>
                      <a:r>
                        <a:rPr lang="en-US" sz="1600" dirty="0"/>
                        <a:t>8</a:t>
                      </a:r>
                    </a:p>
                  </a:txBody>
                  <a:tcPr/>
                </a:tc>
                <a:tc>
                  <a:txBody>
                    <a:bodyPr/>
                    <a:lstStyle/>
                    <a:p>
                      <a:pPr algn="ctr"/>
                      <a:r>
                        <a:rPr lang="en-US" sz="1600" dirty="0"/>
                        <a:t>3</a:t>
                      </a:r>
                    </a:p>
                  </a:txBody>
                  <a:tcPr/>
                </a:tc>
                <a:tc>
                  <a:txBody>
                    <a:bodyPr/>
                    <a:lstStyle/>
                    <a:p>
                      <a:pPr algn="ctr"/>
                      <a:r>
                        <a:rPr lang="en-US" sz="1600" dirty="0"/>
                        <a:t>2</a:t>
                      </a:r>
                    </a:p>
                  </a:txBody>
                  <a:tcPr/>
                </a:tc>
                <a:tc>
                  <a:txBody>
                    <a:bodyPr/>
                    <a:lstStyle/>
                    <a:p>
                      <a:pPr algn="ctr"/>
                      <a:r>
                        <a:rPr lang="en-US" sz="1600" dirty="0"/>
                        <a:t>1</a:t>
                      </a:r>
                    </a:p>
                  </a:txBody>
                  <a:tcPr/>
                </a:tc>
                <a:tc>
                  <a:txBody>
                    <a:bodyPr/>
                    <a:lstStyle/>
                    <a:p>
                      <a:pPr algn="ctr"/>
                      <a:r>
                        <a:rPr lang="en-US" sz="1600" dirty="0"/>
                        <a:t>3</a:t>
                      </a:r>
                    </a:p>
                  </a:txBody>
                  <a:tcPr/>
                </a:tc>
                <a:extLst>
                  <a:ext uri="{0D108BD9-81ED-4DB2-BD59-A6C34878D82A}">
                    <a16:rowId xmlns:a16="http://schemas.microsoft.com/office/drawing/2014/main" val="10009"/>
                  </a:ext>
                </a:extLst>
              </a:tr>
              <a:tr h="119380">
                <a:tc>
                  <a:txBody>
                    <a:bodyPr/>
                    <a:lstStyle/>
                    <a:p>
                      <a:r>
                        <a:rPr lang="en-US" sz="1600" dirty="0"/>
                        <a:t>9</a:t>
                      </a:r>
                    </a:p>
                  </a:txBody>
                  <a:tcPr/>
                </a:tc>
                <a:tc>
                  <a:txBody>
                    <a:bodyPr/>
                    <a:lstStyle/>
                    <a:p>
                      <a:pPr algn="ctr"/>
                      <a:r>
                        <a:rPr lang="en-US" sz="1600" dirty="0"/>
                        <a:t>3</a:t>
                      </a:r>
                    </a:p>
                  </a:txBody>
                  <a:tcPr/>
                </a:tc>
                <a:tc>
                  <a:txBody>
                    <a:bodyPr/>
                    <a:lstStyle/>
                    <a:p>
                      <a:pPr algn="ctr"/>
                      <a:r>
                        <a:rPr lang="en-US" sz="1600" dirty="0"/>
                        <a:t>3</a:t>
                      </a:r>
                    </a:p>
                  </a:txBody>
                  <a:tcPr/>
                </a:tc>
                <a:tc>
                  <a:txBody>
                    <a:bodyPr/>
                    <a:lstStyle/>
                    <a:p>
                      <a:pPr algn="ctr"/>
                      <a:r>
                        <a:rPr lang="en-US" sz="1600" dirty="0"/>
                        <a:t>2</a:t>
                      </a:r>
                    </a:p>
                  </a:txBody>
                  <a:tcPr/>
                </a:tc>
                <a:tc>
                  <a:txBody>
                    <a:bodyPr/>
                    <a:lstStyle/>
                    <a:p>
                      <a:pPr algn="ctr"/>
                      <a:r>
                        <a:rPr lang="en-US" sz="1600" dirty="0"/>
                        <a:t>1</a:t>
                      </a:r>
                    </a:p>
                  </a:txBody>
                  <a:tcPr/>
                </a:tc>
                <a:extLst>
                  <a:ext uri="{0D108BD9-81ED-4DB2-BD59-A6C34878D82A}">
                    <a16:rowId xmlns:a16="http://schemas.microsoft.com/office/drawing/2014/main" val="10010"/>
                  </a:ext>
                </a:extLst>
              </a:tr>
            </a:tbl>
          </a:graphicData>
        </a:graphic>
      </p:graphicFrame>
      <p:sp>
        <p:nvSpPr>
          <p:cNvPr id="12361" name="Slide Number Placeholder 4">
            <a:extLst>
              <a:ext uri="{FF2B5EF4-FFF2-40B4-BE49-F238E27FC236}">
                <a16:creationId xmlns:a16="http://schemas.microsoft.com/office/drawing/2014/main" id="{C40F8993-F8EA-4B05-B399-6705F343A13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140709-1E09-4794-9786-C0C0423A09D7}" type="slidenum">
              <a:rPr lang="en-US" altLang="en-US"/>
              <a:pPr eaLnBrk="1" hangingPunct="1"/>
              <a:t>67</a:t>
            </a:fld>
            <a:endParaRPr lang="en-US" altLang="en-US"/>
          </a:p>
        </p:txBody>
      </p:sp>
      <p:graphicFrame>
        <p:nvGraphicFramePr>
          <p:cNvPr id="7" name="Content Placeholder 5">
            <a:extLst>
              <a:ext uri="{FF2B5EF4-FFF2-40B4-BE49-F238E27FC236}">
                <a16:creationId xmlns:a16="http://schemas.microsoft.com/office/drawing/2014/main" id="{8FCEFB28-C585-4CF8-9B52-79A231F4B4E4}"/>
              </a:ext>
            </a:extLst>
          </p:cNvPr>
          <p:cNvGraphicFramePr>
            <a:graphicFrameLocks/>
          </p:cNvGraphicFramePr>
          <p:nvPr/>
        </p:nvGraphicFramePr>
        <p:xfrm>
          <a:off x="5067300" y="3524250"/>
          <a:ext cx="2216150" cy="2082800"/>
        </p:xfrm>
        <a:graphic>
          <a:graphicData uri="http://schemas.openxmlformats.org/drawingml/2006/table">
            <a:tbl>
              <a:tblPr firstRow="1" bandRow="1">
                <a:tableStyleId>{F5AB1C69-6EDB-4FF4-983F-18BD219EF322}</a:tableStyleId>
              </a:tblPr>
              <a:tblGrid>
                <a:gridCol w="804140">
                  <a:extLst>
                    <a:ext uri="{9D8B030D-6E8A-4147-A177-3AD203B41FA5}">
                      <a16:colId xmlns:a16="http://schemas.microsoft.com/office/drawing/2014/main" val="20000"/>
                    </a:ext>
                  </a:extLst>
                </a:gridCol>
                <a:gridCol w="470670">
                  <a:extLst>
                    <a:ext uri="{9D8B030D-6E8A-4147-A177-3AD203B41FA5}">
                      <a16:colId xmlns:a16="http://schemas.microsoft.com/office/drawing/2014/main" val="20001"/>
                    </a:ext>
                  </a:extLst>
                </a:gridCol>
                <a:gridCol w="470670">
                  <a:extLst>
                    <a:ext uri="{9D8B030D-6E8A-4147-A177-3AD203B41FA5}">
                      <a16:colId xmlns:a16="http://schemas.microsoft.com/office/drawing/2014/main" val="20002"/>
                    </a:ext>
                  </a:extLst>
                </a:gridCol>
                <a:gridCol w="470670">
                  <a:extLst>
                    <a:ext uri="{9D8B030D-6E8A-4147-A177-3AD203B41FA5}">
                      <a16:colId xmlns:a16="http://schemas.microsoft.com/office/drawing/2014/main" val="20003"/>
                    </a:ext>
                  </a:extLst>
                </a:gridCol>
              </a:tblGrid>
              <a:tr h="370840">
                <a:tc rowSpan="2">
                  <a:txBody>
                    <a:bodyPr/>
                    <a:lstStyle/>
                    <a:p>
                      <a:r>
                        <a:rPr lang="en-US" sz="1600" dirty="0">
                          <a:solidFill>
                            <a:schemeClr val="tx1"/>
                          </a:solidFill>
                        </a:rPr>
                        <a:t>Exp. Num</a:t>
                      </a:r>
                    </a:p>
                  </a:txBody>
                  <a:tcPr marL="91466" marR="91466"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1600" dirty="0">
                          <a:solidFill>
                            <a:schemeClr val="tx1"/>
                          </a:solidFill>
                        </a:rPr>
                        <a:t>Variables</a:t>
                      </a:r>
                    </a:p>
                  </a:txBody>
                  <a:tcPr marL="91466" marR="91466">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en-US" sz="1600" dirty="0">
                          <a:solidFill>
                            <a:schemeClr val="tx1"/>
                          </a:solidFill>
                        </a:rPr>
                        <a:t>X</a:t>
                      </a:r>
                      <a:r>
                        <a:rPr lang="en-US" sz="1600" baseline="-25000" dirty="0">
                          <a:solidFill>
                            <a:schemeClr val="tx1"/>
                          </a:solidFill>
                        </a:rPr>
                        <a:t>1</a:t>
                      </a:r>
                    </a:p>
                  </a:txBody>
                  <a:tcPr marL="91466" marR="91466">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X</a:t>
                      </a:r>
                      <a:r>
                        <a:rPr lang="en-US" sz="1600" baseline="-25000" dirty="0">
                          <a:solidFill>
                            <a:schemeClr val="tx1"/>
                          </a:solidFill>
                        </a:rPr>
                        <a:t>2</a:t>
                      </a:r>
                    </a:p>
                  </a:txBody>
                  <a:tcPr marL="91466" marR="9146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tx1"/>
                          </a:solidFill>
                        </a:rPr>
                        <a:t>X</a:t>
                      </a:r>
                      <a:r>
                        <a:rPr lang="en-US" sz="1600" baseline="-25000" dirty="0">
                          <a:solidFill>
                            <a:schemeClr val="tx1"/>
                          </a:solidFill>
                        </a:rPr>
                        <a:t>3</a:t>
                      </a:r>
                    </a:p>
                  </a:txBody>
                  <a:tcPr marL="91466" marR="9146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US" sz="1600" dirty="0"/>
                        <a:t>1</a:t>
                      </a:r>
                    </a:p>
                  </a:txBody>
                  <a:tcPr marL="91466" marR="91466">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marL="91466" marR="91466">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marL="91466" marR="91466">
                    <a:lnT w="12700" cap="flat" cmpd="sng" algn="ctr">
                      <a:solidFill>
                        <a:schemeClr val="tx1"/>
                      </a:solidFill>
                      <a:prstDash val="solid"/>
                      <a:round/>
                      <a:headEnd type="none" w="med" len="med"/>
                      <a:tailEnd type="none" w="med" len="med"/>
                    </a:lnT>
                  </a:tcPr>
                </a:tc>
                <a:tc>
                  <a:txBody>
                    <a:bodyPr/>
                    <a:lstStyle/>
                    <a:p>
                      <a:pPr algn="ctr"/>
                      <a:r>
                        <a:rPr lang="en-US" sz="1600" dirty="0"/>
                        <a:t>1</a:t>
                      </a:r>
                    </a:p>
                  </a:txBody>
                  <a:tcPr marL="91466" marR="91466">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23190">
                <a:tc>
                  <a:txBody>
                    <a:bodyPr/>
                    <a:lstStyle/>
                    <a:p>
                      <a:r>
                        <a:rPr lang="en-US" sz="1600" dirty="0"/>
                        <a:t>2</a:t>
                      </a:r>
                    </a:p>
                  </a:txBody>
                  <a:tcPr marL="91466" marR="91466"/>
                </a:tc>
                <a:tc>
                  <a:txBody>
                    <a:bodyPr/>
                    <a:lstStyle/>
                    <a:p>
                      <a:pPr algn="ctr"/>
                      <a:r>
                        <a:rPr lang="en-US" sz="1600" dirty="0"/>
                        <a:t>1</a:t>
                      </a:r>
                    </a:p>
                  </a:txBody>
                  <a:tcPr marL="91466" marR="91466"/>
                </a:tc>
                <a:tc>
                  <a:txBody>
                    <a:bodyPr/>
                    <a:lstStyle/>
                    <a:p>
                      <a:pPr algn="ctr"/>
                      <a:r>
                        <a:rPr lang="en-US" sz="1600" dirty="0"/>
                        <a:t>2</a:t>
                      </a:r>
                    </a:p>
                  </a:txBody>
                  <a:tcPr marL="91466" marR="91466"/>
                </a:tc>
                <a:tc>
                  <a:txBody>
                    <a:bodyPr/>
                    <a:lstStyle/>
                    <a:p>
                      <a:pPr algn="ctr"/>
                      <a:r>
                        <a:rPr lang="en-US" sz="1600" dirty="0"/>
                        <a:t>2</a:t>
                      </a:r>
                    </a:p>
                  </a:txBody>
                  <a:tcPr marL="91466" marR="91466"/>
                </a:tc>
                <a:extLst>
                  <a:ext uri="{0D108BD9-81ED-4DB2-BD59-A6C34878D82A}">
                    <a16:rowId xmlns:a16="http://schemas.microsoft.com/office/drawing/2014/main" val="10003"/>
                  </a:ext>
                </a:extLst>
              </a:tr>
              <a:tr h="130810">
                <a:tc>
                  <a:txBody>
                    <a:bodyPr/>
                    <a:lstStyle/>
                    <a:p>
                      <a:r>
                        <a:rPr lang="en-US" sz="1600" dirty="0"/>
                        <a:t>3</a:t>
                      </a:r>
                    </a:p>
                  </a:txBody>
                  <a:tcPr marL="91466" marR="91466"/>
                </a:tc>
                <a:tc>
                  <a:txBody>
                    <a:bodyPr/>
                    <a:lstStyle/>
                    <a:p>
                      <a:pPr algn="ctr"/>
                      <a:r>
                        <a:rPr lang="en-US" sz="1600" dirty="0"/>
                        <a:t>2</a:t>
                      </a:r>
                    </a:p>
                  </a:txBody>
                  <a:tcPr marL="91466" marR="91466"/>
                </a:tc>
                <a:tc>
                  <a:txBody>
                    <a:bodyPr/>
                    <a:lstStyle/>
                    <a:p>
                      <a:pPr algn="ctr"/>
                      <a:r>
                        <a:rPr lang="en-US" sz="1600" dirty="0"/>
                        <a:t>1</a:t>
                      </a:r>
                    </a:p>
                  </a:txBody>
                  <a:tcPr marL="91466" marR="91466"/>
                </a:tc>
                <a:tc>
                  <a:txBody>
                    <a:bodyPr/>
                    <a:lstStyle/>
                    <a:p>
                      <a:pPr algn="ctr"/>
                      <a:r>
                        <a:rPr lang="en-US" sz="1600" dirty="0"/>
                        <a:t>2</a:t>
                      </a:r>
                    </a:p>
                  </a:txBody>
                  <a:tcPr marL="91466" marR="91466"/>
                </a:tc>
                <a:extLst>
                  <a:ext uri="{0D108BD9-81ED-4DB2-BD59-A6C34878D82A}">
                    <a16:rowId xmlns:a16="http://schemas.microsoft.com/office/drawing/2014/main" val="10004"/>
                  </a:ext>
                </a:extLst>
              </a:tr>
              <a:tr h="138430">
                <a:tc>
                  <a:txBody>
                    <a:bodyPr/>
                    <a:lstStyle/>
                    <a:p>
                      <a:r>
                        <a:rPr lang="en-US" sz="1600" dirty="0"/>
                        <a:t>4</a:t>
                      </a:r>
                    </a:p>
                  </a:txBody>
                  <a:tcPr marL="91466" marR="91466"/>
                </a:tc>
                <a:tc>
                  <a:txBody>
                    <a:bodyPr/>
                    <a:lstStyle/>
                    <a:p>
                      <a:pPr algn="ctr"/>
                      <a:r>
                        <a:rPr lang="en-US" sz="1600" dirty="0"/>
                        <a:t>2</a:t>
                      </a:r>
                    </a:p>
                  </a:txBody>
                  <a:tcPr marL="91466" marR="91466"/>
                </a:tc>
                <a:tc>
                  <a:txBody>
                    <a:bodyPr/>
                    <a:lstStyle/>
                    <a:p>
                      <a:pPr algn="ctr"/>
                      <a:r>
                        <a:rPr lang="en-US" sz="1600" dirty="0"/>
                        <a:t>2</a:t>
                      </a:r>
                    </a:p>
                  </a:txBody>
                  <a:tcPr marL="91466" marR="91466"/>
                </a:tc>
                <a:tc>
                  <a:txBody>
                    <a:bodyPr/>
                    <a:lstStyle/>
                    <a:p>
                      <a:pPr algn="ctr"/>
                      <a:r>
                        <a:rPr lang="en-US" sz="1600" dirty="0"/>
                        <a:t>1</a:t>
                      </a:r>
                    </a:p>
                  </a:txBody>
                  <a:tcPr marL="91466" marR="91466"/>
                </a:tc>
                <a:extLst>
                  <a:ext uri="{0D108BD9-81ED-4DB2-BD59-A6C34878D82A}">
                    <a16:rowId xmlns:a16="http://schemas.microsoft.com/office/drawing/2014/main" val="10005"/>
                  </a:ext>
                </a:extLst>
              </a:tr>
            </a:tbl>
          </a:graphicData>
        </a:graphic>
      </p:graphicFrame>
      <p:sp>
        <p:nvSpPr>
          <p:cNvPr id="12395" name="TextBox 7">
            <a:extLst>
              <a:ext uri="{FF2B5EF4-FFF2-40B4-BE49-F238E27FC236}">
                <a16:creationId xmlns:a16="http://schemas.microsoft.com/office/drawing/2014/main" id="{C0FE38F0-550A-4AD4-B280-30ADE9FB730D}"/>
              </a:ext>
            </a:extLst>
          </p:cNvPr>
          <p:cNvSpPr txBox="1">
            <a:spLocks noChangeArrowheads="1"/>
          </p:cNvSpPr>
          <p:nvPr/>
        </p:nvSpPr>
        <p:spPr bwMode="auto">
          <a:xfrm>
            <a:off x="1752600" y="914400"/>
            <a:ext cx="81153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t>Design of Experiments: </a:t>
            </a:r>
            <a:r>
              <a:rPr lang="en-US" altLang="en-US"/>
              <a:t>An information gathering exercise. DOE is a structured method for determining the relationship between process inputs and process outputs. </a:t>
            </a:r>
          </a:p>
        </p:txBody>
      </p:sp>
      <p:sp>
        <p:nvSpPr>
          <p:cNvPr id="12396" name="TextBox 9">
            <a:extLst>
              <a:ext uri="{FF2B5EF4-FFF2-40B4-BE49-F238E27FC236}">
                <a16:creationId xmlns:a16="http://schemas.microsoft.com/office/drawing/2014/main" id="{CE05B2B5-5483-46BA-88C9-DF9D11550DE3}"/>
              </a:ext>
            </a:extLst>
          </p:cNvPr>
          <p:cNvSpPr txBox="1">
            <a:spLocks noChangeArrowheads="1"/>
          </p:cNvSpPr>
          <p:nvPr/>
        </p:nvSpPr>
        <p:spPr bwMode="auto">
          <a:xfrm>
            <a:off x="7915276" y="2257426"/>
            <a:ext cx="256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L</a:t>
            </a:r>
            <a:r>
              <a:rPr lang="en-US" altLang="en-US" i="1" baseline="-25000"/>
              <a:t>9</a:t>
            </a:r>
            <a:r>
              <a:rPr lang="en-US" altLang="en-US" i="1"/>
              <a:t>(3</a:t>
            </a:r>
            <a:r>
              <a:rPr lang="en-US" altLang="en-US" i="1" baseline="30000"/>
              <a:t>4</a:t>
            </a:r>
            <a:r>
              <a:rPr lang="en-US" altLang="en-US" i="1"/>
              <a:t>) Orthogonal Array</a:t>
            </a:r>
          </a:p>
        </p:txBody>
      </p:sp>
      <p:sp>
        <p:nvSpPr>
          <p:cNvPr id="12397" name="TextBox 10">
            <a:extLst>
              <a:ext uri="{FF2B5EF4-FFF2-40B4-BE49-F238E27FC236}">
                <a16:creationId xmlns:a16="http://schemas.microsoft.com/office/drawing/2014/main" id="{47F65085-0625-476A-99AC-3DD4F43B718F}"/>
              </a:ext>
            </a:extLst>
          </p:cNvPr>
          <p:cNvSpPr txBox="1">
            <a:spLocks noChangeArrowheads="1"/>
          </p:cNvSpPr>
          <p:nvPr/>
        </p:nvSpPr>
        <p:spPr bwMode="auto">
          <a:xfrm>
            <a:off x="4953001" y="3181351"/>
            <a:ext cx="256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L</a:t>
            </a:r>
            <a:r>
              <a:rPr lang="en-US" altLang="en-US" i="1" baseline="-25000"/>
              <a:t>4</a:t>
            </a:r>
            <a:r>
              <a:rPr lang="en-US" altLang="en-US" i="1"/>
              <a:t>(2</a:t>
            </a:r>
            <a:r>
              <a:rPr lang="en-US" altLang="en-US" i="1" baseline="30000"/>
              <a:t>3</a:t>
            </a:r>
            <a:r>
              <a:rPr lang="en-US" altLang="en-US" i="1"/>
              <a:t>) Orthogonal Array</a:t>
            </a:r>
          </a:p>
        </p:txBody>
      </p:sp>
      <p:sp>
        <p:nvSpPr>
          <p:cNvPr id="12398" name="Rectangle 11">
            <a:extLst>
              <a:ext uri="{FF2B5EF4-FFF2-40B4-BE49-F238E27FC236}">
                <a16:creationId xmlns:a16="http://schemas.microsoft.com/office/drawing/2014/main" id="{604F5EDD-654E-4ACA-A95C-1EC0F1B1882F}"/>
              </a:ext>
            </a:extLst>
          </p:cNvPr>
          <p:cNvSpPr>
            <a:spLocks noChangeArrowheads="1"/>
          </p:cNvSpPr>
          <p:nvPr/>
        </p:nvSpPr>
        <p:spPr bwMode="auto">
          <a:xfrm>
            <a:off x="2405064" y="419258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i="1"/>
              <a:t>L</a:t>
            </a:r>
            <a:r>
              <a:rPr lang="en-US" altLang="en-US" sz="3600" i="1" baseline="-25000"/>
              <a:t>4</a:t>
            </a:r>
            <a:r>
              <a:rPr lang="en-US" altLang="en-US" sz="3600" i="1"/>
              <a:t>(2</a:t>
            </a:r>
            <a:r>
              <a:rPr lang="en-US" altLang="en-US" sz="3600" i="1" baseline="30000"/>
              <a:t>3</a:t>
            </a:r>
            <a:r>
              <a:rPr lang="en-US" altLang="en-US" sz="3600" i="1"/>
              <a:t>)</a:t>
            </a:r>
          </a:p>
        </p:txBody>
      </p:sp>
      <p:grpSp>
        <p:nvGrpSpPr>
          <p:cNvPr id="3" name="Group 28">
            <a:extLst>
              <a:ext uri="{FF2B5EF4-FFF2-40B4-BE49-F238E27FC236}">
                <a16:creationId xmlns:a16="http://schemas.microsoft.com/office/drawing/2014/main" id="{C92AFC99-F643-46F0-B431-5681112ADBB5}"/>
              </a:ext>
            </a:extLst>
          </p:cNvPr>
          <p:cNvGrpSpPr>
            <a:grpSpLocks/>
          </p:cNvGrpSpPr>
          <p:nvPr/>
        </p:nvGrpSpPr>
        <p:grpSpPr bwMode="auto">
          <a:xfrm>
            <a:off x="2667001" y="4229100"/>
            <a:ext cx="2695575" cy="1428750"/>
            <a:chOff x="914400" y="4591050"/>
            <a:chExt cx="2695575" cy="1428750"/>
          </a:xfrm>
        </p:grpSpPr>
        <p:sp>
          <p:nvSpPr>
            <p:cNvPr id="13" name="Oval 12">
              <a:extLst>
                <a:ext uri="{FF2B5EF4-FFF2-40B4-BE49-F238E27FC236}">
                  <a16:creationId xmlns:a16="http://schemas.microsoft.com/office/drawing/2014/main" id="{1AEC5B45-65DB-48A8-839A-953449E7449E}"/>
                </a:ext>
              </a:extLst>
            </p:cNvPr>
            <p:cNvSpPr/>
            <p:nvPr/>
          </p:nvSpPr>
          <p:spPr>
            <a:xfrm>
              <a:off x="990600" y="4876800"/>
              <a:ext cx="2286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13" name="TextBox 13">
              <a:extLst>
                <a:ext uri="{FF2B5EF4-FFF2-40B4-BE49-F238E27FC236}">
                  <a16:creationId xmlns:a16="http://schemas.microsoft.com/office/drawing/2014/main" id="{CE33F405-0CD7-4F63-B486-E49DEAE42D46}"/>
                </a:ext>
              </a:extLst>
            </p:cNvPr>
            <p:cNvSpPr txBox="1">
              <a:spLocks noChangeArrowheads="1"/>
            </p:cNvSpPr>
            <p:nvPr/>
          </p:nvSpPr>
          <p:spPr bwMode="auto">
            <a:xfrm>
              <a:off x="914400" y="524510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FF0000"/>
                  </a:solidFill>
                </a:rPr>
                <a:t>Number of Experiments</a:t>
              </a:r>
            </a:p>
          </p:txBody>
        </p:sp>
        <p:sp>
          <p:nvSpPr>
            <p:cNvPr id="15" name="Oval 14">
              <a:extLst>
                <a:ext uri="{FF2B5EF4-FFF2-40B4-BE49-F238E27FC236}">
                  <a16:creationId xmlns:a16="http://schemas.microsoft.com/office/drawing/2014/main" id="{366CE5EF-FAE6-45A8-9319-394C9C57E7F2}"/>
                </a:ext>
              </a:extLst>
            </p:cNvPr>
            <p:cNvSpPr/>
            <p:nvPr/>
          </p:nvSpPr>
          <p:spPr>
            <a:xfrm>
              <a:off x="3324225" y="4591050"/>
              <a:ext cx="285750" cy="142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E4E06B3A-B4D8-454A-8B20-ADFCF189B0AD}"/>
                </a:ext>
              </a:extLst>
            </p:cNvPr>
            <p:cNvCxnSpPr/>
            <p:nvPr/>
          </p:nvCxnSpPr>
          <p:spPr>
            <a:xfrm>
              <a:off x="2057400" y="5429250"/>
              <a:ext cx="12573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29">
            <a:extLst>
              <a:ext uri="{FF2B5EF4-FFF2-40B4-BE49-F238E27FC236}">
                <a16:creationId xmlns:a16="http://schemas.microsoft.com/office/drawing/2014/main" id="{5688293D-2732-408E-8F5E-82810C9BE87F}"/>
              </a:ext>
            </a:extLst>
          </p:cNvPr>
          <p:cNvGrpSpPr>
            <a:grpSpLocks/>
          </p:cNvGrpSpPr>
          <p:nvPr/>
        </p:nvGrpSpPr>
        <p:grpSpPr bwMode="auto">
          <a:xfrm>
            <a:off x="1695450" y="3711576"/>
            <a:ext cx="1657350" cy="1069975"/>
            <a:chOff x="-57149" y="4072950"/>
            <a:chExt cx="1657349" cy="1070550"/>
          </a:xfrm>
        </p:grpSpPr>
        <p:sp>
          <p:nvSpPr>
            <p:cNvPr id="18" name="Oval 17">
              <a:extLst>
                <a:ext uri="{FF2B5EF4-FFF2-40B4-BE49-F238E27FC236}">
                  <a16:creationId xmlns:a16="http://schemas.microsoft.com/office/drawing/2014/main" id="{595F4E08-1D5F-42DC-83CE-E38E20C94852}"/>
                </a:ext>
              </a:extLst>
            </p:cNvPr>
            <p:cNvSpPr/>
            <p:nvPr/>
          </p:nvSpPr>
          <p:spPr>
            <a:xfrm>
              <a:off x="1314450" y="4628874"/>
              <a:ext cx="285750" cy="51462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11" name="TextBox 18">
              <a:extLst>
                <a:ext uri="{FF2B5EF4-FFF2-40B4-BE49-F238E27FC236}">
                  <a16:creationId xmlns:a16="http://schemas.microsoft.com/office/drawing/2014/main" id="{593DAAD5-387C-4C5C-8E7A-47705568274B}"/>
                </a:ext>
              </a:extLst>
            </p:cNvPr>
            <p:cNvSpPr txBox="1">
              <a:spLocks noChangeArrowheads="1"/>
            </p:cNvSpPr>
            <p:nvPr/>
          </p:nvSpPr>
          <p:spPr bwMode="auto">
            <a:xfrm>
              <a:off x="-57149" y="4072950"/>
              <a:ext cx="1600199" cy="5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600">
                  <a:solidFill>
                    <a:srgbClr val="0070C0"/>
                  </a:solidFill>
                </a:rPr>
                <a:t>Number of Variable Levels</a:t>
              </a:r>
            </a:p>
          </p:txBody>
        </p:sp>
      </p:grpSp>
      <p:grpSp>
        <p:nvGrpSpPr>
          <p:cNvPr id="16" name="Group 30">
            <a:extLst>
              <a:ext uri="{FF2B5EF4-FFF2-40B4-BE49-F238E27FC236}">
                <a16:creationId xmlns:a16="http://schemas.microsoft.com/office/drawing/2014/main" id="{D32968A1-B9A7-44EF-9608-EBD8609C61E4}"/>
              </a:ext>
            </a:extLst>
          </p:cNvPr>
          <p:cNvGrpSpPr>
            <a:grpSpLocks/>
          </p:cNvGrpSpPr>
          <p:nvPr/>
        </p:nvGrpSpPr>
        <p:grpSpPr bwMode="auto">
          <a:xfrm>
            <a:off x="3314701" y="3797301"/>
            <a:ext cx="3971925" cy="803275"/>
            <a:chOff x="1562100" y="4158675"/>
            <a:chExt cx="3971925" cy="803850"/>
          </a:xfrm>
        </p:grpSpPr>
        <p:sp>
          <p:nvSpPr>
            <p:cNvPr id="20" name="Oval 19">
              <a:extLst>
                <a:ext uri="{FF2B5EF4-FFF2-40B4-BE49-F238E27FC236}">
                  <a16:creationId xmlns:a16="http://schemas.microsoft.com/office/drawing/2014/main" id="{CD029727-5B06-4365-AE46-CB074E75FDB7}"/>
                </a:ext>
              </a:extLst>
            </p:cNvPr>
            <p:cNvSpPr/>
            <p:nvPr/>
          </p:nvSpPr>
          <p:spPr>
            <a:xfrm>
              <a:off x="1562100" y="4619380"/>
              <a:ext cx="228600" cy="34314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53B394C0-6408-4355-85F4-0F3F92BECC6A}"/>
                </a:ext>
              </a:extLst>
            </p:cNvPr>
            <p:cNvSpPr/>
            <p:nvPr/>
          </p:nvSpPr>
          <p:spPr>
            <a:xfrm>
              <a:off x="4105275" y="4285766"/>
              <a:ext cx="1428750" cy="28595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08" name="TextBox 21">
              <a:extLst>
                <a:ext uri="{FF2B5EF4-FFF2-40B4-BE49-F238E27FC236}">
                  <a16:creationId xmlns:a16="http://schemas.microsoft.com/office/drawing/2014/main" id="{A67E29B9-9024-40C6-9FCD-11F46D38936E}"/>
                </a:ext>
              </a:extLst>
            </p:cNvPr>
            <p:cNvSpPr txBox="1">
              <a:spLocks noChangeArrowheads="1"/>
            </p:cNvSpPr>
            <p:nvPr/>
          </p:nvSpPr>
          <p:spPr bwMode="auto">
            <a:xfrm>
              <a:off x="1714500" y="4158675"/>
              <a:ext cx="1600200" cy="5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7030A0"/>
                  </a:solidFill>
                </a:rPr>
                <a:t>Number of Variables</a:t>
              </a:r>
            </a:p>
          </p:txBody>
        </p:sp>
        <p:cxnSp>
          <p:nvCxnSpPr>
            <p:cNvPr id="26" name="Straight Connector 25">
              <a:extLst>
                <a:ext uri="{FF2B5EF4-FFF2-40B4-BE49-F238E27FC236}">
                  <a16:creationId xmlns:a16="http://schemas.microsoft.com/office/drawing/2014/main" id="{0A9ECA67-8DA2-4F3E-8AA7-7C9F61F814F1}"/>
                </a:ext>
              </a:extLst>
            </p:cNvPr>
            <p:cNvCxnSpPr/>
            <p:nvPr/>
          </p:nvCxnSpPr>
          <p:spPr>
            <a:xfrm flipV="1">
              <a:off x="2714625" y="4430332"/>
              <a:ext cx="1381125" cy="12232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2402" name="TextBox 24">
            <a:extLst>
              <a:ext uri="{FF2B5EF4-FFF2-40B4-BE49-F238E27FC236}">
                <a16:creationId xmlns:a16="http://schemas.microsoft.com/office/drawing/2014/main" id="{96CC7FB4-6750-4FBC-86B2-4B6D07241E36}"/>
              </a:ext>
            </a:extLst>
          </p:cNvPr>
          <p:cNvSpPr txBox="1">
            <a:spLocks noChangeArrowheads="1"/>
          </p:cNvSpPr>
          <p:nvPr/>
        </p:nvSpPr>
        <p:spPr bwMode="auto">
          <a:xfrm>
            <a:off x="1743075" y="1943101"/>
            <a:ext cx="554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Here, our objective is to intelligently choose the information we gather so that we can determine the relationship between the inputs and outputs with the least amount of effort</a:t>
            </a:r>
          </a:p>
        </p:txBody>
      </p:sp>
      <p:sp>
        <p:nvSpPr>
          <p:cNvPr id="27" name="TextBox 26">
            <a:extLst>
              <a:ext uri="{FF2B5EF4-FFF2-40B4-BE49-F238E27FC236}">
                <a16:creationId xmlns:a16="http://schemas.microsoft.com/office/drawing/2014/main" id="{DF6D5A40-8E7B-4B63-8FC3-E32C69AA71B9}"/>
              </a:ext>
            </a:extLst>
          </p:cNvPr>
          <p:cNvSpPr txBox="1">
            <a:spLocks noChangeArrowheads="1"/>
          </p:cNvSpPr>
          <p:nvPr/>
        </p:nvSpPr>
        <p:spPr bwMode="auto">
          <a:xfrm>
            <a:off x="1695450" y="5715001"/>
            <a:ext cx="5886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Num of Experiments must be ≥ system degrees-of-freedom: DOF = 1 + (# variables)*(# of levels – 1)</a:t>
            </a:r>
          </a:p>
        </p:txBody>
      </p:sp>
      <p:cxnSp>
        <p:nvCxnSpPr>
          <p:cNvPr id="34" name="Straight Arrow Connector 33">
            <a:extLst>
              <a:ext uri="{FF2B5EF4-FFF2-40B4-BE49-F238E27FC236}">
                <a16:creationId xmlns:a16="http://schemas.microsoft.com/office/drawing/2014/main" id="{5ACD1C73-EF7D-4CD1-A4F9-F4109D1FEF36}"/>
              </a:ext>
            </a:extLst>
          </p:cNvPr>
          <p:cNvCxnSpPr/>
          <p:nvPr/>
        </p:nvCxnSpPr>
        <p:spPr>
          <a:xfrm rot="5400000">
            <a:off x="1733551" y="5438776"/>
            <a:ext cx="5715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C62B86C-6F93-44D9-8069-569C0D68D65D}"/>
              </a:ext>
            </a:extLst>
          </p:cNvPr>
          <p:cNvCxnSpPr/>
          <p:nvPr/>
        </p:nvCxnSpPr>
        <p:spPr>
          <a:xfrm>
            <a:off x="2019300" y="5153025"/>
            <a:ext cx="571500" cy="15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48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6C16EDDC-1584-484C-97E9-81CE1DD61CB6}"/>
              </a:ext>
            </a:extLst>
          </p:cNvPr>
          <p:cNvGraphicFramePr>
            <a:graphicFrameLocks noGrp="1"/>
          </p:cNvGraphicFramePr>
          <p:nvPr/>
        </p:nvGraphicFramePr>
        <p:xfrm>
          <a:off x="7391400" y="1143000"/>
          <a:ext cx="2114550" cy="1341440"/>
        </p:xfrm>
        <a:graphic>
          <a:graphicData uri="http://schemas.openxmlformats.org/drawingml/2006/table">
            <a:tbl>
              <a:tblPr firstRow="1" bandRow="1">
                <a:tableStyleId>{F5AB1C69-6EDB-4FF4-983F-18BD219EF322}</a:tableStyleId>
              </a:tblPr>
              <a:tblGrid>
                <a:gridCol w="42291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22910">
                  <a:extLst>
                    <a:ext uri="{9D8B030D-6E8A-4147-A177-3AD203B41FA5}">
                      <a16:colId xmlns:a16="http://schemas.microsoft.com/office/drawing/2014/main" val="20003"/>
                    </a:ext>
                  </a:extLst>
                </a:gridCol>
                <a:gridCol w="422910">
                  <a:extLst>
                    <a:ext uri="{9D8B030D-6E8A-4147-A177-3AD203B41FA5}">
                      <a16:colId xmlns:a16="http://schemas.microsoft.com/office/drawing/2014/main" val="20004"/>
                    </a:ext>
                  </a:extLst>
                </a:gridCol>
              </a:tblGrid>
              <a:tr h="335360">
                <a:tc>
                  <a:txBody>
                    <a:bodyPr/>
                    <a:lstStyle/>
                    <a:p>
                      <a:pPr algn="ctr"/>
                      <a:r>
                        <a:rPr lang="en-US" sz="1600" b="0" dirty="0">
                          <a:solidFill>
                            <a:schemeClr val="tx1"/>
                          </a:solidFill>
                        </a:rPr>
                        <a:t>N</a:t>
                      </a:r>
                      <a:r>
                        <a:rPr lang="en-US" sz="1600" b="0" baseline="-25000" dirty="0">
                          <a:solidFill>
                            <a:schemeClr val="tx1"/>
                          </a:solidFill>
                        </a:rPr>
                        <a:t>3</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b="0" dirty="0">
                          <a:solidFill>
                            <a:schemeClr val="tx1"/>
                          </a:solidFill>
                        </a:rPr>
                        <a:t>1</a:t>
                      </a:r>
                    </a:p>
                  </a:txBody>
                  <a:tcPr marT="45731" marB="45731">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b="0" dirty="0">
                          <a:solidFill>
                            <a:schemeClr val="tx1"/>
                          </a:solidFill>
                        </a:rPr>
                        <a:t>2</a:t>
                      </a:r>
                    </a:p>
                  </a:txBody>
                  <a:tcPr marT="45731" marB="45731">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b="0" dirty="0">
                          <a:solidFill>
                            <a:schemeClr val="tx1"/>
                          </a:solidFill>
                        </a:rPr>
                        <a:t>2</a:t>
                      </a:r>
                    </a:p>
                  </a:txBody>
                  <a:tcPr marT="45731" marB="45731">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b="0" dirty="0">
                          <a:solidFill>
                            <a:schemeClr val="tx1"/>
                          </a:solidFill>
                        </a:rPr>
                        <a:t>1</a:t>
                      </a:r>
                    </a:p>
                  </a:txBody>
                  <a:tcPr marT="45731" marB="4573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335360">
                <a:tc>
                  <a:txBody>
                    <a:bodyPr/>
                    <a:lstStyle/>
                    <a:p>
                      <a:pPr algn="ctr"/>
                      <a:r>
                        <a:rPr lang="en-US" sz="1600" dirty="0"/>
                        <a:t>N</a:t>
                      </a:r>
                      <a:r>
                        <a:rPr lang="en-US" sz="1600" baseline="-25000" dirty="0"/>
                        <a:t>2</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1</a:t>
                      </a:r>
                    </a:p>
                  </a:txBody>
                  <a:tcPr marT="45731" marB="45731">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2</a:t>
                      </a:r>
                    </a:p>
                  </a:txBody>
                  <a:tcPr marT="45731" marB="4573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1</a:t>
                      </a:r>
                    </a:p>
                  </a:txBody>
                  <a:tcPr marT="45731" marB="4573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2</a:t>
                      </a:r>
                    </a:p>
                  </a:txBody>
                  <a:tcPr marT="45731" marB="45731">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335360">
                <a:tc>
                  <a:txBody>
                    <a:bodyPr/>
                    <a:lstStyle/>
                    <a:p>
                      <a:pPr algn="ctr"/>
                      <a:r>
                        <a:rPr lang="en-US" sz="1600" dirty="0"/>
                        <a:t>N</a:t>
                      </a:r>
                      <a:r>
                        <a:rPr lang="en-US" sz="1600" baseline="-25000" dirty="0"/>
                        <a:t>1</a:t>
                      </a:r>
                    </a:p>
                  </a:txBody>
                  <a:tcPr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1</a:t>
                      </a:r>
                    </a:p>
                  </a:txBody>
                  <a:tcPr marT="45731" marB="45731">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1</a:t>
                      </a:r>
                    </a:p>
                  </a:txBody>
                  <a:tcPr marT="45731" marB="45731">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2</a:t>
                      </a:r>
                    </a:p>
                  </a:txBody>
                  <a:tcPr marT="45731" marB="45731">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2</a:t>
                      </a:r>
                    </a:p>
                  </a:txBody>
                  <a:tcPr marT="45731" marB="45731">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335360">
                <a:tc>
                  <a:txBody>
                    <a:bodyPr/>
                    <a:lstStyle/>
                    <a:p>
                      <a:pPr algn="ctr"/>
                      <a:endParaRPr lang="en-US" sz="1600" dirty="0"/>
                    </a:p>
                  </a:txBody>
                  <a:tcPr marT="45731" marB="4573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t>1</a:t>
                      </a:r>
                    </a:p>
                  </a:txBody>
                  <a:tcPr marT="45731" marB="45731">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2</a:t>
                      </a:r>
                    </a:p>
                  </a:txBody>
                  <a:tcPr marT="45731" marB="4573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3</a:t>
                      </a:r>
                    </a:p>
                  </a:txBody>
                  <a:tcPr marT="45731" marB="4573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600" dirty="0"/>
                        <a:t>4</a:t>
                      </a:r>
                    </a:p>
                  </a:txBody>
                  <a:tcPr marT="45731" marB="4573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13341" name="Title 1">
            <a:extLst>
              <a:ext uri="{FF2B5EF4-FFF2-40B4-BE49-F238E27FC236}">
                <a16:creationId xmlns:a16="http://schemas.microsoft.com/office/drawing/2014/main" id="{7CAC7DF1-F68F-465F-ABDD-ECE5AF934304}"/>
              </a:ext>
            </a:extLst>
          </p:cNvPr>
          <p:cNvSpPr>
            <a:spLocks noGrp="1"/>
          </p:cNvSpPr>
          <p:nvPr>
            <p:ph type="title"/>
          </p:nvPr>
        </p:nvSpPr>
        <p:spPr/>
        <p:txBody>
          <a:bodyPr/>
          <a:lstStyle/>
          <a:p>
            <a:r>
              <a:rPr lang="en-US" altLang="en-US"/>
              <a:t>Inner &amp; Outer Arrays</a:t>
            </a:r>
          </a:p>
        </p:txBody>
      </p:sp>
      <p:sp>
        <p:nvSpPr>
          <p:cNvPr id="13343" name="Slide Number Placeholder 4">
            <a:extLst>
              <a:ext uri="{FF2B5EF4-FFF2-40B4-BE49-F238E27FC236}">
                <a16:creationId xmlns:a16="http://schemas.microsoft.com/office/drawing/2014/main" id="{CBE65890-EB45-44E7-97AF-B0C3EAAD79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DFD61C-E510-4DD8-8323-D113BE9663C6}" type="slidenum">
              <a:rPr lang="en-US" altLang="en-US"/>
              <a:pPr eaLnBrk="1" hangingPunct="1"/>
              <a:t>68</a:t>
            </a:fld>
            <a:endParaRPr lang="en-US" altLang="en-US"/>
          </a:p>
        </p:txBody>
      </p:sp>
      <p:sp>
        <p:nvSpPr>
          <p:cNvPr id="6" name="Rectangle 5">
            <a:extLst>
              <a:ext uri="{FF2B5EF4-FFF2-40B4-BE49-F238E27FC236}">
                <a16:creationId xmlns:a16="http://schemas.microsoft.com/office/drawing/2014/main" id="{8C0CBC4C-2B5E-4B32-8929-7A196F8057AD}"/>
              </a:ext>
            </a:extLst>
          </p:cNvPr>
          <p:cNvSpPr/>
          <p:nvPr/>
        </p:nvSpPr>
        <p:spPr>
          <a:xfrm>
            <a:off x="1695450" y="2400300"/>
            <a:ext cx="28575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Experiment Number</a:t>
            </a:r>
          </a:p>
        </p:txBody>
      </p:sp>
      <p:sp>
        <p:nvSpPr>
          <p:cNvPr id="7" name="Rectangle 6">
            <a:extLst>
              <a:ext uri="{FF2B5EF4-FFF2-40B4-BE49-F238E27FC236}">
                <a16:creationId xmlns:a16="http://schemas.microsoft.com/office/drawing/2014/main" id="{7B53107C-C58C-4922-902D-979341E38225}"/>
              </a:ext>
            </a:extLst>
          </p:cNvPr>
          <p:cNvSpPr/>
          <p:nvPr/>
        </p:nvSpPr>
        <p:spPr>
          <a:xfrm>
            <a:off x="1981200" y="2400300"/>
            <a:ext cx="148590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0B129E49-051B-4855-B85A-4024C5BFF1EA}"/>
              </a:ext>
            </a:extLst>
          </p:cNvPr>
          <p:cNvSpPr/>
          <p:nvPr/>
        </p:nvSpPr>
        <p:spPr>
          <a:xfrm>
            <a:off x="1981200" y="2171700"/>
            <a:ext cx="1485900" cy="228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Design Parameters</a:t>
            </a:r>
          </a:p>
        </p:txBody>
      </p:sp>
      <p:grpSp>
        <p:nvGrpSpPr>
          <p:cNvPr id="3" name="Group 12">
            <a:extLst>
              <a:ext uri="{FF2B5EF4-FFF2-40B4-BE49-F238E27FC236}">
                <a16:creationId xmlns:a16="http://schemas.microsoft.com/office/drawing/2014/main" id="{3ACF02BF-D387-45BF-A672-7461F37430E4}"/>
              </a:ext>
            </a:extLst>
          </p:cNvPr>
          <p:cNvGrpSpPr>
            <a:grpSpLocks/>
          </p:cNvGrpSpPr>
          <p:nvPr/>
        </p:nvGrpSpPr>
        <p:grpSpPr bwMode="auto">
          <a:xfrm rot="5400000">
            <a:off x="3524250" y="2457450"/>
            <a:ext cx="1485900" cy="914400"/>
            <a:chOff x="1714500" y="2114550"/>
            <a:chExt cx="1485900" cy="914400"/>
          </a:xfrm>
        </p:grpSpPr>
        <p:sp>
          <p:nvSpPr>
            <p:cNvPr id="9" name="Rectangle 8">
              <a:extLst>
                <a:ext uri="{FF2B5EF4-FFF2-40B4-BE49-F238E27FC236}">
                  <a16:creationId xmlns:a16="http://schemas.microsoft.com/office/drawing/2014/main" id="{C9E3F16D-1AF8-4810-923B-650BE21B741A}"/>
                </a:ext>
              </a:extLst>
            </p:cNvPr>
            <p:cNvSpPr/>
            <p:nvPr/>
          </p:nvSpPr>
          <p:spPr>
            <a:xfrm>
              <a:off x="1714500" y="2114550"/>
              <a:ext cx="2286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Noise</a:t>
              </a:r>
            </a:p>
          </p:txBody>
        </p:sp>
        <p:sp>
          <p:nvSpPr>
            <p:cNvPr id="10" name="Rectangle 9">
              <a:extLst>
                <a:ext uri="{FF2B5EF4-FFF2-40B4-BE49-F238E27FC236}">
                  <a16:creationId xmlns:a16="http://schemas.microsoft.com/office/drawing/2014/main" id="{EBB2D446-2903-4075-881E-EBA046F1C975}"/>
                </a:ext>
              </a:extLst>
            </p:cNvPr>
            <p:cNvSpPr/>
            <p:nvPr/>
          </p:nvSpPr>
          <p:spPr>
            <a:xfrm rot="10800000">
              <a:off x="1943100" y="2800350"/>
              <a:ext cx="1257300" cy="228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Experiment Num</a:t>
              </a:r>
            </a:p>
          </p:txBody>
        </p:sp>
        <p:sp>
          <p:nvSpPr>
            <p:cNvPr id="11" name="Rectangle 10">
              <a:extLst>
                <a:ext uri="{FF2B5EF4-FFF2-40B4-BE49-F238E27FC236}">
                  <a16:creationId xmlns:a16="http://schemas.microsoft.com/office/drawing/2014/main" id="{A69813AD-5F9B-49C9-9F3D-5219D205CC55}"/>
                </a:ext>
              </a:extLst>
            </p:cNvPr>
            <p:cNvSpPr/>
            <p:nvPr/>
          </p:nvSpPr>
          <p:spPr>
            <a:xfrm>
              <a:off x="1943100" y="2114550"/>
              <a:ext cx="12573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1">
            <a:extLst>
              <a:ext uri="{FF2B5EF4-FFF2-40B4-BE49-F238E27FC236}">
                <a16:creationId xmlns:a16="http://schemas.microsoft.com/office/drawing/2014/main" id="{26652D29-62F6-4ACC-82D4-4CA68DCB037E}"/>
              </a:ext>
            </a:extLst>
          </p:cNvPr>
          <p:cNvSpPr/>
          <p:nvPr/>
        </p:nvSpPr>
        <p:spPr>
          <a:xfrm>
            <a:off x="3467100" y="2400300"/>
            <a:ext cx="1257300" cy="3086100"/>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Performance Characteristic evaluated at the specified design parameter and noise factor values</a:t>
            </a:r>
          </a:p>
        </p:txBody>
      </p:sp>
      <p:sp>
        <p:nvSpPr>
          <p:cNvPr id="14" name="Rectangle 13">
            <a:extLst>
              <a:ext uri="{FF2B5EF4-FFF2-40B4-BE49-F238E27FC236}">
                <a16:creationId xmlns:a16="http://schemas.microsoft.com/office/drawing/2014/main" id="{E255B7A2-ED05-427B-BDE5-D965BD6382E5}"/>
              </a:ext>
            </a:extLst>
          </p:cNvPr>
          <p:cNvSpPr/>
          <p:nvPr/>
        </p:nvSpPr>
        <p:spPr>
          <a:xfrm>
            <a:off x="1695450" y="5715000"/>
            <a:ext cx="228600" cy="228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1F97BAAD-F7BD-4A00-8A86-B873E1F0E591}"/>
              </a:ext>
            </a:extLst>
          </p:cNvPr>
          <p:cNvSpPr/>
          <p:nvPr/>
        </p:nvSpPr>
        <p:spPr>
          <a:xfrm>
            <a:off x="1695450" y="6057900"/>
            <a:ext cx="2286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lumMod val="60000"/>
                  <a:lumOff val="40000"/>
                </a:schemeClr>
              </a:solidFill>
            </a:endParaRPr>
          </a:p>
        </p:txBody>
      </p:sp>
      <p:sp>
        <p:nvSpPr>
          <p:cNvPr id="13351" name="TextBox 15">
            <a:extLst>
              <a:ext uri="{FF2B5EF4-FFF2-40B4-BE49-F238E27FC236}">
                <a16:creationId xmlns:a16="http://schemas.microsoft.com/office/drawing/2014/main" id="{B35CF96E-3F90-4250-949D-85BF4143ED6C}"/>
              </a:ext>
            </a:extLst>
          </p:cNvPr>
          <p:cNvSpPr txBox="1">
            <a:spLocks noChangeArrowheads="1"/>
          </p:cNvSpPr>
          <p:nvPr/>
        </p:nvSpPr>
        <p:spPr bwMode="auto">
          <a:xfrm>
            <a:off x="1924050" y="5657850"/>
            <a:ext cx="360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Inner Array – design parameter matrix</a:t>
            </a:r>
          </a:p>
        </p:txBody>
      </p:sp>
      <p:sp>
        <p:nvSpPr>
          <p:cNvPr id="13352" name="TextBox 16">
            <a:extLst>
              <a:ext uri="{FF2B5EF4-FFF2-40B4-BE49-F238E27FC236}">
                <a16:creationId xmlns:a16="http://schemas.microsoft.com/office/drawing/2014/main" id="{B29067E4-FEFC-4723-826F-B371B4C1AC79}"/>
              </a:ext>
            </a:extLst>
          </p:cNvPr>
          <p:cNvSpPr txBox="1">
            <a:spLocks noChangeArrowheads="1"/>
          </p:cNvSpPr>
          <p:nvPr/>
        </p:nvSpPr>
        <p:spPr bwMode="auto">
          <a:xfrm>
            <a:off x="1924051" y="5992813"/>
            <a:ext cx="3121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Outer Array – noise factor matrix</a:t>
            </a:r>
          </a:p>
        </p:txBody>
      </p:sp>
      <p:graphicFrame>
        <p:nvGraphicFramePr>
          <p:cNvPr id="19" name="Table 18">
            <a:extLst>
              <a:ext uri="{FF2B5EF4-FFF2-40B4-BE49-F238E27FC236}">
                <a16:creationId xmlns:a16="http://schemas.microsoft.com/office/drawing/2014/main" id="{89922C0D-707D-4D63-B951-C751D3813C57}"/>
              </a:ext>
            </a:extLst>
          </p:cNvPr>
          <p:cNvGraphicFramePr>
            <a:graphicFrameLocks noGrp="1"/>
          </p:cNvGraphicFramePr>
          <p:nvPr/>
        </p:nvGraphicFramePr>
        <p:xfrm>
          <a:off x="5695950" y="2151063"/>
          <a:ext cx="2114550" cy="3352800"/>
        </p:xfrm>
        <a:graphic>
          <a:graphicData uri="http://schemas.openxmlformats.org/drawingml/2006/table">
            <a:tbl>
              <a:tblPr firstRow="1" bandRow="1">
                <a:tableStyleId>{F5AB1C69-6EDB-4FF4-983F-18BD219EF322}</a:tableStyleId>
              </a:tblPr>
              <a:tblGrid>
                <a:gridCol w="422910">
                  <a:extLst>
                    <a:ext uri="{9D8B030D-6E8A-4147-A177-3AD203B41FA5}">
                      <a16:colId xmlns:a16="http://schemas.microsoft.com/office/drawing/2014/main" val="20000"/>
                    </a:ext>
                  </a:extLst>
                </a:gridCol>
                <a:gridCol w="422910">
                  <a:extLst>
                    <a:ext uri="{9D8B030D-6E8A-4147-A177-3AD203B41FA5}">
                      <a16:colId xmlns:a16="http://schemas.microsoft.com/office/drawing/2014/main" val="20001"/>
                    </a:ext>
                  </a:extLst>
                </a:gridCol>
                <a:gridCol w="422910">
                  <a:extLst>
                    <a:ext uri="{9D8B030D-6E8A-4147-A177-3AD203B41FA5}">
                      <a16:colId xmlns:a16="http://schemas.microsoft.com/office/drawing/2014/main" val="20002"/>
                    </a:ext>
                  </a:extLst>
                </a:gridCol>
                <a:gridCol w="422910">
                  <a:extLst>
                    <a:ext uri="{9D8B030D-6E8A-4147-A177-3AD203B41FA5}">
                      <a16:colId xmlns:a16="http://schemas.microsoft.com/office/drawing/2014/main" val="20003"/>
                    </a:ext>
                  </a:extLst>
                </a:gridCol>
                <a:gridCol w="422910">
                  <a:extLst>
                    <a:ext uri="{9D8B030D-6E8A-4147-A177-3AD203B41FA5}">
                      <a16:colId xmlns:a16="http://schemas.microsoft.com/office/drawing/2014/main" val="20004"/>
                    </a:ext>
                  </a:extLst>
                </a:gridCol>
              </a:tblGrid>
              <a:tr h="0">
                <a:tc>
                  <a:txBody>
                    <a:bodyPr/>
                    <a:lstStyle/>
                    <a:p>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X</a:t>
                      </a:r>
                      <a:r>
                        <a:rPr lang="en-US" sz="1600" b="0" baseline="-25000" dirty="0">
                          <a:solidFill>
                            <a:schemeClr val="tx1"/>
                          </a:solidFill>
                        </a:rPr>
                        <a:t>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4</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0"/>
                  </a:ext>
                </a:extLst>
              </a:tr>
              <a:tr h="0">
                <a:tc>
                  <a:txBody>
                    <a:bodyPr/>
                    <a:lstStyle/>
                    <a:p>
                      <a:pPr algn="ctr"/>
                      <a:r>
                        <a:rPr lang="en-US" sz="16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1"/>
                  </a:ext>
                </a:extLst>
              </a:tr>
              <a:tr h="123190">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2"/>
                  </a:ext>
                </a:extLst>
              </a:tr>
              <a:tr h="130810">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3"/>
                  </a:ext>
                </a:extLst>
              </a:tr>
              <a:tr h="138430">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4"/>
                  </a:ext>
                </a:extLst>
              </a:tr>
              <a:tr h="0">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5"/>
                  </a:ext>
                </a:extLst>
              </a:tr>
              <a:tr h="0">
                <a:tc>
                  <a:txBody>
                    <a:bodyPr/>
                    <a:lstStyle/>
                    <a:p>
                      <a:pPr algn="ct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6"/>
                  </a:ext>
                </a:extLst>
              </a:tr>
              <a:tr h="0">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7"/>
                  </a:ext>
                </a:extLst>
              </a:tr>
              <a:tr h="0">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8"/>
                  </a:ext>
                </a:extLst>
              </a:tr>
              <a:tr h="119380">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9"/>
                  </a:ext>
                </a:extLst>
              </a:tr>
            </a:tbl>
          </a:graphicData>
        </a:graphic>
      </p:graphicFrame>
      <p:grpSp>
        <p:nvGrpSpPr>
          <p:cNvPr id="13" name="Group 47">
            <a:extLst>
              <a:ext uri="{FF2B5EF4-FFF2-40B4-BE49-F238E27FC236}">
                <a16:creationId xmlns:a16="http://schemas.microsoft.com/office/drawing/2014/main" id="{0F82FB65-59AE-4DFA-92DD-46E1D6693EEE}"/>
              </a:ext>
            </a:extLst>
          </p:cNvPr>
          <p:cNvGrpSpPr>
            <a:grpSpLocks/>
          </p:cNvGrpSpPr>
          <p:nvPr/>
        </p:nvGrpSpPr>
        <p:grpSpPr bwMode="auto">
          <a:xfrm>
            <a:off x="5753100" y="1201739"/>
            <a:ext cx="4714942" cy="2429609"/>
            <a:chOff x="4229100" y="1200944"/>
            <a:chExt cx="4714942" cy="2431138"/>
          </a:xfrm>
        </p:grpSpPr>
        <p:cxnSp>
          <p:nvCxnSpPr>
            <p:cNvPr id="30" name="Straight Connector 29">
              <a:extLst>
                <a:ext uri="{FF2B5EF4-FFF2-40B4-BE49-F238E27FC236}">
                  <a16:creationId xmlns:a16="http://schemas.microsoft.com/office/drawing/2014/main" id="{3516B021-CD83-4353-8A54-FAC077836A21}"/>
                </a:ext>
              </a:extLst>
            </p:cNvPr>
            <p:cNvCxnSpPr/>
            <p:nvPr/>
          </p:nvCxnSpPr>
          <p:spPr>
            <a:xfrm rot="10800000">
              <a:off x="4229100" y="2657597"/>
              <a:ext cx="2438400" cy="15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DE277A-E789-4A72-B245-8FA0024992D8}"/>
                </a:ext>
              </a:extLst>
            </p:cNvPr>
            <p:cNvCxnSpPr/>
            <p:nvPr/>
          </p:nvCxnSpPr>
          <p:spPr>
            <a:xfrm rot="5400000">
              <a:off x="5687498" y="2019021"/>
              <a:ext cx="163774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9A9791FA-9458-46AB-B13A-E1D80352A958}"/>
                </a:ext>
              </a:extLst>
            </p:cNvPr>
            <p:cNvSpPr/>
            <p:nvPr/>
          </p:nvSpPr>
          <p:spPr>
            <a:xfrm>
              <a:off x="6391275" y="2543225"/>
              <a:ext cx="228600" cy="228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19" name="TextBox 38">
              <a:extLst>
                <a:ext uri="{FF2B5EF4-FFF2-40B4-BE49-F238E27FC236}">
                  <a16:creationId xmlns:a16="http://schemas.microsoft.com/office/drawing/2014/main" id="{7A0E0C51-D605-4907-959E-85862A9DDCB0}"/>
                </a:ext>
              </a:extLst>
            </p:cNvPr>
            <p:cNvSpPr txBox="1">
              <a:spLocks noChangeArrowheads="1"/>
            </p:cNvSpPr>
            <p:nvPr/>
          </p:nvSpPr>
          <p:spPr bwMode="auto">
            <a:xfrm>
              <a:off x="6343650" y="2800562"/>
              <a:ext cx="2600392" cy="8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y</a:t>
              </a:r>
              <a:r>
                <a:rPr lang="en-US" altLang="en-US" sz="1600" baseline="-25000"/>
                <a:t>11</a:t>
              </a:r>
              <a:r>
                <a:rPr lang="en-US" altLang="en-US" sz="1600"/>
                <a:t> = </a:t>
              </a:r>
              <a:r>
                <a:rPr lang="en-US" altLang="en-US" sz="1600" i="1"/>
                <a:t>f </a:t>
              </a:r>
              <a:r>
                <a:rPr lang="en-US" altLang="en-US" sz="1600"/>
                <a:t>{X</a:t>
              </a:r>
              <a:r>
                <a:rPr lang="en-US" altLang="en-US" sz="1600" baseline="-25000"/>
                <a:t>1</a:t>
              </a:r>
              <a:r>
                <a:rPr lang="en-US" altLang="en-US" sz="1600"/>
                <a:t>(1), X</a:t>
              </a:r>
              <a:r>
                <a:rPr lang="en-US" altLang="en-US" sz="1600" baseline="-25000"/>
                <a:t>2</a:t>
              </a:r>
              <a:r>
                <a:rPr lang="en-US" altLang="en-US" sz="1600"/>
                <a:t>(1), </a:t>
              </a:r>
            </a:p>
            <a:p>
              <a:pPr eaLnBrk="1" hangingPunct="1"/>
              <a:r>
                <a:rPr lang="en-US" altLang="en-US" sz="1600"/>
                <a:t>            X</a:t>
              </a:r>
              <a:r>
                <a:rPr lang="en-US" altLang="en-US" sz="1600" baseline="-25000"/>
                <a:t>3</a:t>
              </a:r>
              <a:r>
                <a:rPr lang="en-US" altLang="en-US" sz="1600"/>
                <a:t>(1), X</a:t>
              </a:r>
              <a:r>
                <a:rPr lang="en-US" altLang="en-US" sz="1600" baseline="-25000"/>
                <a:t>4</a:t>
              </a:r>
              <a:r>
                <a:rPr lang="en-US" altLang="en-US" sz="1600"/>
                <a:t>(1),</a:t>
              </a:r>
            </a:p>
            <a:p>
              <a:pPr eaLnBrk="1" hangingPunct="1"/>
              <a:r>
                <a:rPr lang="en-US" altLang="en-US" sz="1600"/>
                <a:t>            N</a:t>
              </a:r>
              <a:r>
                <a:rPr lang="en-US" altLang="en-US" sz="1600" baseline="-25000"/>
                <a:t>1</a:t>
              </a:r>
              <a:r>
                <a:rPr lang="en-US" altLang="en-US" sz="1600"/>
                <a:t>(1), N</a:t>
              </a:r>
              <a:r>
                <a:rPr lang="en-US" altLang="en-US" sz="1600" baseline="-25000"/>
                <a:t>2</a:t>
              </a:r>
              <a:r>
                <a:rPr lang="en-US" altLang="en-US" sz="1600"/>
                <a:t>(1), N</a:t>
              </a:r>
              <a:r>
                <a:rPr lang="en-US" altLang="en-US" sz="1600" baseline="-25000"/>
                <a:t>3</a:t>
              </a:r>
              <a:r>
                <a:rPr lang="en-US" altLang="en-US" sz="1600"/>
                <a:t>(1)}</a:t>
              </a:r>
            </a:p>
          </p:txBody>
        </p:sp>
      </p:grpSp>
      <p:grpSp>
        <p:nvGrpSpPr>
          <p:cNvPr id="18" name="Group 27">
            <a:extLst>
              <a:ext uri="{FF2B5EF4-FFF2-40B4-BE49-F238E27FC236}">
                <a16:creationId xmlns:a16="http://schemas.microsoft.com/office/drawing/2014/main" id="{4776BFC0-FF4B-452F-9988-6D84A1E080E3}"/>
              </a:ext>
            </a:extLst>
          </p:cNvPr>
          <p:cNvGrpSpPr>
            <a:grpSpLocks/>
          </p:cNvGrpSpPr>
          <p:nvPr/>
        </p:nvGrpSpPr>
        <p:grpSpPr bwMode="auto">
          <a:xfrm>
            <a:off x="5753100" y="1200151"/>
            <a:ext cx="4867342" cy="3802797"/>
            <a:chOff x="4229102" y="1200150"/>
            <a:chExt cx="4867340" cy="3803532"/>
          </a:xfrm>
        </p:grpSpPr>
        <p:cxnSp>
          <p:nvCxnSpPr>
            <p:cNvPr id="40" name="Straight Connector 39">
              <a:extLst>
                <a:ext uri="{FF2B5EF4-FFF2-40B4-BE49-F238E27FC236}">
                  <a16:creationId xmlns:a16="http://schemas.microsoft.com/office/drawing/2014/main" id="{467EF8D4-4ACC-48D1-9953-FF56C8A6CD4A}"/>
                </a:ext>
              </a:extLst>
            </p:cNvPr>
            <p:cNvCxnSpPr/>
            <p:nvPr/>
          </p:nvCxnSpPr>
          <p:spPr>
            <a:xfrm rot="10800000" flipV="1">
              <a:off x="4229102" y="3991514"/>
              <a:ext cx="2876549" cy="79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C2EAB79-E196-4E09-A85E-2269E4FF3E15}"/>
                </a:ext>
              </a:extLst>
            </p:cNvPr>
            <p:cNvCxnSpPr/>
            <p:nvPr/>
          </p:nvCxnSpPr>
          <p:spPr>
            <a:xfrm rot="5400000">
              <a:off x="5429758" y="2685543"/>
              <a:ext cx="2972374"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D58653F-AC97-4AEA-B90B-B5AEE9AB7BA6}"/>
                </a:ext>
              </a:extLst>
            </p:cNvPr>
            <p:cNvSpPr/>
            <p:nvPr/>
          </p:nvSpPr>
          <p:spPr>
            <a:xfrm>
              <a:off x="6800851" y="3867666"/>
              <a:ext cx="228600" cy="228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15" name="TextBox 46">
              <a:extLst>
                <a:ext uri="{FF2B5EF4-FFF2-40B4-BE49-F238E27FC236}">
                  <a16:creationId xmlns:a16="http://schemas.microsoft.com/office/drawing/2014/main" id="{5E6627A2-63C6-4308-9BB4-B374CC17DB43}"/>
                </a:ext>
              </a:extLst>
            </p:cNvPr>
            <p:cNvSpPr txBox="1">
              <a:spLocks noChangeArrowheads="1"/>
            </p:cNvSpPr>
            <p:nvPr/>
          </p:nvSpPr>
          <p:spPr bwMode="auto">
            <a:xfrm>
              <a:off x="6496051" y="4172524"/>
              <a:ext cx="2600391" cy="83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y</a:t>
              </a:r>
              <a:r>
                <a:rPr lang="en-US" altLang="en-US" sz="1600" baseline="-25000"/>
                <a:t>52</a:t>
              </a:r>
              <a:r>
                <a:rPr lang="en-US" altLang="en-US" sz="1600"/>
                <a:t> = </a:t>
              </a:r>
              <a:r>
                <a:rPr lang="en-US" altLang="en-US" sz="1600" i="1"/>
                <a:t>f </a:t>
              </a:r>
              <a:r>
                <a:rPr lang="en-US" altLang="en-US" sz="1600"/>
                <a:t>{X</a:t>
              </a:r>
              <a:r>
                <a:rPr lang="en-US" altLang="en-US" sz="1600" baseline="-25000"/>
                <a:t>1</a:t>
              </a:r>
              <a:r>
                <a:rPr lang="en-US" altLang="en-US" sz="1600"/>
                <a:t>(2), X</a:t>
              </a:r>
              <a:r>
                <a:rPr lang="en-US" altLang="en-US" sz="1600" baseline="-25000"/>
                <a:t>2</a:t>
              </a:r>
              <a:r>
                <a:rPr lang="en-US" altLang="en-US" sz="1600"/>
                <a:t>(2), </a:t>
              </a:r>
            </a:p>
            <a:p>
              <a:pPr eaLnBrk="1" hangingPunct="1"/>
              <a:r>
                <a:rPr lang="en-US" altLang="en-US" sz="1600"/>
                <a:t>            X</a:t>
              </a:r>
              <a:r>
                <a:rPr lang="en-US" altLang="en-US" sz="1600" baseline="-25000"/>
                <a:t>3</a:t>
              </a:r>
              <a:r>
                <a:rPr lang="en-US" altLang="en-US" sz="1600"/>
                <a:t>(3), X</a:t>
              </a:r>
              <a:r>
                <a:rPr lang="en-US" altLang="en-US" sz="1600" baseline="-25000"/>
                <a:t>4</a:t>
              </a:r>
              <a:r>
                <a:rPr lang="en-US" altLang="en-US" sz="1600"/>
                <a:t>(1),</a:t>
              </a:r>
            </a:p>
            <a:p>
              <a:pPr eaLnBrk="1" hangingPunct="1"/>
              <a:r>
                <a:rPr lang="en-US" altLang="en-US" sz="1600"/>
                <a:t>            N</a:t>
              </a:r>
              <a:r>
                <a:rPr lang="en-US" altLang="en-US" sz="1600" baseline="-25000"/>
                <a:t>1</a:t>
              </a:r>
              <a:r>
                <a:rPr lang="en-US" altLang="en-US" sz="1600"/>
                <a:t>(1), N</a:t>
              </a:r>
              <a:r>
                <a:rPr lang="en-US" altLang="en-US" sz="1600" baseline="-25000"/>
                <a:t>2</a:t>
              </a:r>
              <a:r>
                <a:rPr lang="en-US" altLang="en-US" sz="1600"/>
                <a:t>(2), N</a:t>
              </a:r>
              <a:r>
                <a:rPr lang="en-US" altLang="en-US" sz="1600" baseline="-25000"/>
                <a:t>3</a:t>
              </a:r>
              <a:r>
                <a:rPr lang="en-US" altLang="en-US" sz="1600"/>
                <a:t>(2)}</a:t>
              </a:r>
            </a:p>
          </p:txBody>
        </p:sp>
      </p:grpSp>
    </p:spTree>
    <p:extLst>
      <p:ext uri="{BB962C8B-B14F-4D97-AF65-F5344CB8AC3E}">
        <p14:creationId xmlns:p14="http://schemas.microsoft.com/office/powerpoint/2010/main" val="1621816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5400000">
                                      <p:cBhvr>
                                        <p:cTn id="6" dur="2000" fill="hold"/>
                                        <p:tgtEl>
                                          <p:spTgt spid="3"/>
                                        </p:tgtEl>
                                        <p:attrNameLst>
                                          <p:attrName>r</p:attrName>
                                        </p:attrNameLst>
                                      </p:cBhvr>
                                    </p:animRot>
                                  </p:childTnLst>
                                </p:cTn>
                              </p:par>
                              <p:par>
                                <p:cTn id="7" presetID="56" presetClass="path" presetSubtype="0" accel="50000" decel="50000" fill="hold" nodeType="withEffect">
                                  <p:stCondLst>
                                    <p:cond delay="0"/>
                                  </p:stCondLst>
                                  <p:childTnLst>
                                    <p:animMotion origin="layout" path="M 5.55112E-17 5.55112E-17 L -0.03056 -0.14398 " pathEditMode="relative" rAng="0" ptsTypes="AA">
                                      <p:cBhvr>
                                        <p:cTn id="8" dur="2000" fill="hold"/>
                                        <p:tgtEl>
                                          <p:spTgt spid="3"/>
                                        </p:tgtEl>
                                        <p:attrNameLst>
                                          <p:attrName>ppt_x</p:attrName>
                                          <p:attrName>ppt_y</p:attrName>
                                        </p:attrNameLst>
                                      </p:cBhvr>
                                      <p:rCtr x="-1500" y="-72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B4C0118F-767B-40B0-869D-9414494EDD64}"/>
              </a:ext>
            </a:extLst>
          </p:cNvPr>
          <p:cNvSpPr>
            <a:spLocks noGrp="1"/>
          </p:cNvSpPr>
          <p:nvPr>
            <p:ph type="title"/>
          </p:nvPr>
        </p:nvSpPr>
        <p:spPr/>
        <p:txBody>
          <a:bodyPr/>
          <a:lstStyle/>
          <a:p>
            <a:r>
              <a:rPr lang="en-US" altLang="en-US"/>
              <a:t>Processing the Results (1 of 2)</a:t>
            </a:r>
          </a:p>
        </p:txBody>
      </p:sp>
      <p:sp>
        <p:nvSpPr>
          <p:cNvPr id="1030" name="Slide Number Placeholder 4">
            <a:extLst>
              <a:ext uri="{FF2B5EF4-FFF2-40B4-BE49-F238E27FC236}">
                <a16:creationId xmlns:a16="http://schemas.microsoft.com/office/drawing/2014/main" id="{E25FC3D3-7B5B-48B7-908F-456B7DF0D9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30ADD6-A221-45C5-8F89-7A14AD1D678F}" type="slidenum">
              <a:rPr lang="en-US" altLang="en-US"/>
              <a:pPr eaLnBrk="1" hangingPunct="1"/>
              <a:t>69</a:t>
            </a:fld>
            <a:endParaRPr lang="en-US" altLang="en-US"/>
          </a:p>
        </p:txBody>
      </p:sp>
      <p:sp>
        <p:nvSpPr>
          <p:cNvPr id="6" name="Rectangle 5">
            <a:extLst>
              <a:ext uri="{FF2B5EF4-FFF2-40B4-BE49-F238E27FC236}">
                <a16:creationId xmlns:a16="http://schemas.microsoft.com/office/drawing/2014/main" id="{6F3E7A75-47F1-4D9B-8B3F-63D084FC1721}"/>
              </a:ext>
            </a:extLst>
          </p:cNvPr>
          <p:cNvSpPr/>
          <p:nvPr/>
        </p:nvSpPr>
        <p:spPr>
          <a:xfrm>
            <a:off x="1695450" y="2400300"/>
            <a:ext cx="28575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Experiment Number</a:t>
            </a:r>
          </a:p>
        </p:txBody>
      </p:sp>
      <p:sp>
        <p:nvSpPr>
          <p:cNvPr id="7" name="Rectangle 6">
            <a:extLst>
              <a:ext uri="{FF2B5EF4-FFF2-40B4-BE49-F238E27FC236}">
                <a16:creationId xmlns:a16="http://schemas.microsoft.com/office/drawing/2014/main" id="{07EF73EB-6D7E-4D62-9178-730478D149FD}"/>
              </a:ext>
            </a:extLst>
          </p:cNvPr>
          <p:cNvSpPr/>
          <p:nvPr/>
        </p:nvSpPr>
        <p:spPr>
          <a:xfrm>
            <a:off x="1981200" y="2400300"/>
            <a:ext cx="148590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C4E40F6E-B0F5-4094-B140-9E5EE7C31F45}"/>
              </a:ext>
            </a:extLst>
          </p:cNvPr>
          <p:cNvSpPr/>
          <p:nvPr/>
        </p:nvSpPr>
        <p:spPr>
          <a:xfrm>
            <a:off x="1981200" y="2171700"/>
            <a:ext cx="1485900" cy="228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Design Parameters</a:t>
            </a:r>
          </a:p>
        </p:txBody>
      </p:sp>
      <p:grpSp>
        <p:nvGrpSpPr>
          <p:cNvPr id="1034" name="Group 8">
            <a:extLst>
              <a:ext uri="{FF2B5EF4-FFF2-40B4-BE49-F238E27FC236}">
                <a16:creationId xmlns:a16="http://schemas.microsoft.com/office/drawing/2014/main" id="{D08EF943-4903-4790-B79C-F5D685954E59}"/>
              </a:ext>
            </a:extLst>
          </p:cNvPr>
          <p:cNvGrpSpPr>
            <a:grpSpLocks/>
          </p:cNvGrpSpPr>
          <p:nvPr/>
        </p:nvGrpSpPr>
        <p:grpSpPr bwMode="auto">
          <a:xfrm>
            <a:off x="3238500" y="1485900"/>
            <a:ext cx="1485900" cy="914400"/>
            <a:chOff x="1714500" y="2114550"/>
            <a:chExt cx="1485900" cy="914400"/>
          </a:xfrm>
        </p:grpSpPr>
        <p:sp>
          <p:nvSpPr>
            <p:cNvPr id="10" name="Rectangle 9">
              <a:extLst>
                <a:ext uri="{FF2B5EF4-FFF2-40B4-BE49-F238E27FC236}">
                  <a16:creationId xmlns:a16="http://schemas.microsoft.com/office/drawing/2014/main" id="{B7F48422-EF7B-4A6B-B3D9-2A11A9D3106E}"/>
                </a:ext>
              </a:extLst>
            </p:cNvPr>
            <p:cNvSpPr/>
            <p:nvPr/>
          </p:nvSpPr>
          <p:spPr>
            <a:xfrm>
              <a:off x="1714500" y="2114550"/>
              <a:ext cx="2286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Noise</a:t>
              </a:r>
            </a:p>
          </p:txBody>
        </p:sp>
        <p:sp>
          <p:nvSpPr>
            <p:cNvPr id="11" name="Rectangle 10">
              <a:extLst>
                <a:ext uri="{FF2B5EF4-FFF2-40B4-BE49-F238E27FC236}">
                  <a16:creationId xmlns:a16="http://schemas.microsoft.com/office/drawing/2014/main" id="{CEE61D86-CF0D-4E19-A597-EDB9BC0E9929}"/>
                </a:ext>
              </a:extLst>
            </p:cNvPr>
            <p:cNvSpPr/>
            <p:nvPr/>
          </p:nvSpPr>
          <p:spPr>
            <a:xfrm>
              <a:off x="1943100" y="2800350"/>
              <a:ext cx="1257300" cy="228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Experiment Num</a:t>
              </a:r>
            </a:p>
          </p:txBody>
        </p:sp>
        <p:sp>
          <p:nvSpPr>
            <p:cNvPr id="12" name="Rectangle 11">
              <a:extLst>
                <a:ext uri="{FF2B5EF4-FFF2-40B4-BE49-F238E27FC236}">
                  <a16:creationId xmlns:a16="http://schemas.microsoft.com/office/drawing/2014/main" id="{5F102613-435C-4A32-B6B3-271B6B724B04}"/>
                </a:ext>
              </a:extLst>
            </p:cNvPr>
            <p:cNvSpPr/>
            <p:nvPr/>
          </p:nvSpPr>
          <p:spPr>
            <a:xfrm>
              <a:off x="1943100" y="2114550"/>
              <a:ext cx="1257300" cy="6858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a:extLst>
              <a:ext uri="{FF2B5EF4-FFF2-40B4-BE49-F238E27FC236}">
                <a16:creationId xmlns:a16="http://schemas.microsoft.com/office/drawing/2014/main" id="{DDAE8109-DCC9-4760-8C13-1F40E6AF9BF3}"/>
              </a:ext>
            </a:extLst>
          </p:cNvPr>
          <p:cNvSpPr/>
          <p:nvPr/>
        </p:nvSpPr>
        <p:spPr>
          <a:xfrm>
            <a:off x="3467100" y="2400300"/>
            <a:ext cx="1257300" cy="3086100"/>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Performance Characteristic evaluated at the specified design parameter and noise factor values</a:t>
            </a:r>
          </a:p>
        </p:txBody>
      </p:sp>
      <p:cxnSp>
        <p:nvCxnSpPr>
          <p:cNvPr id="15" name="Straight Arrow Connector 14">
            <a:extLst>
              <a:ext uri="{FF2B5EF4-FFF2-40B4-BE49-F238E27FC236}">
                <a16:creationId xmlns:a16="http://schemas.microsoft.com/office/drawing/2014/main" id="{7F92DFCC-63A7-4F6B-8D1B-CA31C794DC60}"/>
              </a:ext>
            </a:extLst>
          </p:cNvPr>
          <p:cNvCxnSpPr/>
          <p:nvPr/>
        </p:nvCxnSpPr>
        <p:spPr>
          <a:xfrm>
            <a:off x="3638550" y="2571750"/>
            <a:ext cx="21145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290AD98-9A01-4B76-9AAA-E9CFCC1488E9}"/>
              </a:ext>
            </a:extLst>
          </p:cNvPr>
          <p:cNvCxnSpPr/>
          <p:nvPr/>
        </p:nvCxnSpPr>
        <p:spPr>
          <a:xfrm>
            <a:off x="3638550" y="2743200"/>
            <a:ext cx="21145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F8E4976-48FC-404E-B8D1-FCA7726B4388}"/>
              </a:ext>
            </a:extLst>
          </p:cNvPr>
          <p:cNvCxnSpPr/>
          <p:nvPr/>
        </p:nvCxnSpPr>
        <p:spPr>
          <a:xfrm>
            <a:off x="3638550" y="2913064"/>
            <a:ext cx="2114550"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39" name="TextBox 20">
            <a:extLst>
              <a:ext uri="{FF2B5EF4-FFF2-40B4-BE49-F238E27FC236}">
                <a16:creationId xmlns:a16="http://schemas.microsoft.com/office/drawing/2014/main" id="{EA4045C1-7448-4F26-8D0B-B5B87B7D9F51}"/>
              </a:ext>
            </a:extLst>
          </p:cNvPr>
          <p:cNvSpPr txBox="1">
            <a:spLocks noChangeArrowheads="1"/>
          </p:cNvSpPr>
          <p:nvPr/>
        </p:nvSpPr>
        <p:spPr bwMode="auto">
          <a:xfrm>
            <a:off x="5810250" y="2571751"/>
            <a:ext cx="4579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Compute signal-to-noise (S/N) for each row</a:t>
            </a:r>
          </a:p>
        </p:txBody>
      </p:sp>
      <p:graphicFrame>
        <p:nvGraphicFramePr>
          <p:cNvPr id="1026" name="Object 2">
            <a:extLst>
              <a:ext uri="{FF2B5EF4-FFF2-40B4-BE49-F238E27FC236}">
                <a16:creationId xmlns:a16="http://schemas.microsoft.com/office/drawing/2014/main" id="{6F3D6CC6-C4B7-4F8C-AC7F-B5B2DCCCE134}"/>
              </a:ext>
            </a:extLst>
          </p:cNvPr>
          <p:cNvGraphicFramePr>
            <a:graphicFrameLocks noChangeAspect="1"/>
          </p:cNvGraphicFramePr>
          <p:nvPr/>
        </p:nvGraphicFramePr>
        <p:xfrm>
          <a:off x="7915276" y="3484564"/>
          <a:ext cx="2466975" cy="744537"/>
        </p:xfrm>
        <a:graphic>
          <a:graphicData uri="http://schemas.openxmlformats.org/presentationml/2006/ole">
            <mc:AlternateContent xmlns:mc="http://schemas.openxmlformats.org/markup-compatibility/2006">
              <mc:Choice xmlns:v="urn:schemas-microsoft-com:vml" Requires="v">
                <p:oleObj name="Equation" r:id="rId3" imgW="1600200" imgH="482400" progId="Equation.3">
                  <p:embed/>
                </p:oleObj>
              </mc:Choice>
              <mc:Fallback>
                <p:oleObj name="Equation" r:id="rId3" imgW="1600200" imgH="482400" progId="Equation.3">
                  <p:embed/>
                  <p:pic>
                    <p:nvPicPr>
                      <p:cNvPr id="1026" name="Object 2">
                        <a:extLst>
                          <a:ext uri="{FF2B5EF4-FFF2-40B4-BE49-F238E27FC236}">
                            <a16:creationId xmlns:a16="http://schemas.microsoft.com/office/drawing/2014/main" id="{6F3D6CC6-C4B7-4F8C-AC7F-B5B2DCCCE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276" y="3484564"/>
                        <a:ext cx="2466975"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TextBox 25">
            <a:extLst>
              <a:ext uri="{FF2B5EF4-FFF2-40B4-BE49-F238E27FC236}">
                <a16:creationId xmlns:a16="http://schemas.microsoft.com/office/drawing/2014/main" id="{C525FF99-5DFF-40E4-84D2-774CC5EEE406}"/>
              </a:ext>
            </a:extLst>
          </p:cNvPr>
          <p:cNvSpPr txBox="1">
            <a:spLocks noChangeArrowheads="1"/>
          </p:cNvSpPr>
          <p:nvPr/>
        </p:nvSpPr>
        <p:spPr bwMode="auto">
          <a:xfrm>
            <a:off x="5138739" y="4572000"/>
            <a:ext cx="2674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a:t>Maximizing performance</a:t>
            </a:r>
          </a:p>
          <a:p>
            <a:pPr algn="r" eaLnBrk="1" hangingPunct="1"/>
            <a:r>
              <a:rPr lang="en-US" altLang="en-US"/>
              <a:t>characteristic</a:t>
            </a:r>
          </a:p>
        </p:txBody>
      </p:sp>
      <p:graphicFrame>
        <p:nvGraphicFramePr>
          <p:cNvPr id="1027" name="Object 3">
            <a:extLst>
              <a:ext uri="{FF2B5EF4-FFF2-40B4-BE49-F238E27FC236}">
                <a16:creationId xmlns:a16="http://schemas.microsoft.com/office/drawing/2014/main" id="{E94D84A2-C4C7-429D-8AE8-D01F7BF378F3}"/>
              </a:ext>
            </a:extLst>
          </p:cNvPr>
          <p:cNvGraphicFramePr>
            <a:graphicFrameLocks noChangeAspect="1"/>
          </p:cNvGraphicFramePr>
          <p:nvPr/>
        </p:nvGraphicFramePr>
        <p:xfrm>
          <a:off x="7867651" y="4530726"/>
          <a:ext cx="2506663" cy="784225"/>
        </p:xfrm>
        <a:graphic>
          <a:graphicData uri="http://schemas.openxmlformats.org/presentationml/2006/ole">
            <mc:AlternateContent xmlns:mc="http://schemas.openxmlformats.org/markup-compatibility/2006">
              <mc:Choice xmlns:v="urn:schemas-microsoft-com:vml" Requires="v">
                <p:oleObj name="Equation" r:id="rId5" imgW="1625400" imgH="507960" progId="Equation.3">
                  <p:embed/>
                </p:oleObj>
              </mc:Choice>
              <mc:Fallback>
                <p:oleObj name="Equation" r:id="rId5" imgW="1625400" imgH="507960" progId="Equation.3">
                  <p:embed/>
                  <p:pic>
                    <p:nvPicPr>
                      <p:cNvPr id="1027" name="Object 3">
                        <a:extLst>
                          <a:ext uri="{FF2B5EF4-FFF2-40B4-BE49-F238E27FC236}">
                            <a16:creationId xmlns:a16="http://schemas.microsoft.com/office/drawing/2014/main" id="{E94D84A2-C4C7-429D-8AE8-D01F7BF378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7651" y="4530726"/>
                        <a:ext cx="250666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a:extLst>
              <a:ext uri="{FF2B5EF4-FFF2-40B4-BE49-F238E27FC236}">
                <a16:creationId xmlns:a16="http://schemas.microsoft.com/office/drawing/2014/main" id="{CBD9113D-570E-4816-8A37-F5390F186A3A}"/>
              </a:ext>
            </a:extLst>
          </p:cNvPr>
          <p:cNvSpPr/>
          <p:nvPr/>
        </p:nvSpPr>
        <p:spPr>
          <a:xfrm>
            <a:off x="1695450" y="5715000"/>
            <a:ext cx="228600" cy="228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94728A10-A53B-4EBC-A955-737B09D14CB1}"/>
              </a:ext>
            </a:extLst>
          </p:cNvPr>
          <p:cNvSpPr/>
          <p:nvPr/>
        </p:nvSpPr>
        <p:spPr>
          <a:xfrm>
            <a:off x="1695450" y="6057900"/>
            <a:ext cx="2286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lumMod val="60000"/>
                  <a:lumOff val="40000"/>
                </a:schemeClr>
              </a:solidFill>
            </a:endParaRPr>
          </a:p>
        </p:txBody>
      </p:sp>
      <p:sp>
        <p:nvSpPr>
          <p:cNvPr id="1043" name="TextBox 27">
            <a:extLst>
              <a:ext uri="{FF2B5EF4-FFF2-40B4-BE49-F238E27FC236}">
                <a16:creationId xmlns:a16="http://schemas.microsoft.com/office/drawing/2014/main" id="{951B2E19-2171-43BC-8682-B62CF105AAB3}"/>
              </a:ext>
            </a:extLst>
          </p:cNvPr>
          <p:cNvSpPr txBox="1">
            <a:spLocks noChangeArrowheads="1"/>
          </p:cNvSpPr>
          <p:nvPr/>
        </p:nvSpPr>
        <p:spPr bwMode="auto">
          <a:xfrm>
            <a:off x="1924050" y="5657850"/>
            <a:ext cx="360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Inner Array – design parameter matrix</a:t>
            </a:r>
          </a:p>
        </p:txBody>
      </p:sp>
      <p:sp>
        <p:nvSpPr>
          <p:cNvPr id="1044" name="TextBox 28">
            <a:extLst>
              <a:ext uri="{FF2B5EF4-FFF2-40B4-BE49-F238E27FC236}">
                <a16:creationId xmlns:a16="http://schemas.microsoft.com/office/drawing/2014/main" id="{45343EAB-7B0A-4500-985A-533E4598C713}"/>
              </a:ext>
            </a:extLst>
          </p:cNvPr>
          <p:cNvSpPr txBox="1">
            <a:spLocks noChangeArrowheads="1"/>
          </p:cNvSpPr>
          <p:nvPr/>
        </p:nvSpPr>
        <p:spPr bwMode="auto">
          <a:xfrm>
            <a:off x="1924051" y="5992813"/>
            <a:ext cx="3121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Outer Array – noise factor matrix</a:t>
            </a:r>
          </a:p>
        </p:txBody>
      </p:sp>
      <p:sp>
        <p:nvSpPr>
          <p:cNvPr id="1045" name="TextBox 29">
            <a:extLst>
              <a:ext uri="{FF2B5EF4-FFF2-40B4-BE49-F238E27FC236}">
                <a16:creationId xmlns:a16="http://schemas.microsoft.com/office/drawing/2014/main" id="{440256E7-E47C-476F-9664-D3E1E77FED4D}"/>
              </a:ext>
            </a:extLst>
          </p:cNvPr>
          <p:cNvSpPr txBox="1">
            <a:spLocks noChangeArrowheads="1"/>
          </p:cNvSpPr>
          <p:nvPr/>
        </p:nvSpPr>
        <p:spPr bwMode="auto">
          <a:xfrm>
            <a:off x="5214939" y="3525838"/>
            <a:ext cx="2611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a:t>Minimizing performance</a:t>
            </a:r>
          </a:p>
          <a:p>
            <a:pPr algn="r" eaLnBrk="1" hangingPunct="1"/>
            <a:r>
              <a:rPr lang="en-US" altLang="en-US"/>
              <a:t>characteristic</a:t>
            </a:r>
          </a:p>
        </p:txBody>
      </p:sp>
    </p:spTree>
    <p:extLst>
      <p:ext uri="{BB962C8B-B14F-4D97-AF65-F5344CB8AC3E}">
        <p14:creationId xmlns:p14="http://schemas.microsoft.com/office/powerpoint/2010/main" val="106942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C3460AA-1533-4548-8781-A6D0EAE276D6}" type="slidenum">
              <a:rPr lang="en-US" altLang="en-US" smtClean="0"/>
              <a:pPr/>
              <a:t>7</a:t>
            </a:fld>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20402"/>
            <a:ext cx="8784976" cy="6617197"/>
          </a:xfrm>
          <a:prstGeom prst="rect">
            <a:avLst/>
          </a:prstGeom>
        </p:spPr>
      </p:pic>
    </p:spTree>
    <p:extLst>
      <p:ext uri="{BB962C8B-B14F-4D97-AF65-F5344CB8AC3E}">
        <p14:creationId xmlns:p14="http://schemas.microsoft.com/office/powerpoint/2010/main" val="39008912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3F8B3825-2184-4C75-9B31-8626028161EB}"/>
              </a:ext>
            </a:extLst>
          </p:cNvPr>
          <p:cNvSpPr>
            <a:spLocks noGrp="1"/>
          </p:cNvSpPr>
          <p:nvPr>
            <p:ph type="title"/>
          </p:nvPr>
        </p:nvSpPr>
        <p:spPr/>
        <p:txBody>
          <a:bodyPr/>
          <a:lstStyle/>
          <a:p>
            <a:r>
              <a:rPr lang="en-US" altLang="en-US"/>
              <a:t>Processing the Results (2 of 2)</a:t>
            </a:r>
          </a:p>
        </p:txBody>
      </p:sp>
      <p:sp>
        <p:nvSpPr>
          <p:cNvPr id="2053" name="Slide Number Placeholder 4">
            <a:extLst>
              <a:ext uri="{FF2B5EF4-FFF2-40B4-BE49-F238E27FC236}">
                <a16:creationId xmlns:a16="http://schemas.microsoft.com/office/drawing/2014/main" id="{0CB53F38-74E3-49A2-9A81-B0BADE25C3F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2E6B38-96C6-4133-88F4-2500CB0C7F77}" type="slidenum">
              <a:rPr lang="en-US" altLang="en-US"/>
              <a:pPr eaLnBrk="1" hangingPunct="1"/>
              <a:t>70</a:t>
            </a:fld>
            <a:endParaRPr lang="en-US" altLang="en-US"/>
          </a:p>
        </p:txBody>
      </p:sp>
      <p:sp>
        <p:nvSpPr>
          <p:cNvPr id="6" name="Rectangle 5">
            <a:extLst>
              <a:ext uri="{FF2B5EF4-FFF2-40B4-BE49-F238E27FC236}">
                <a16:creationId xmlns:a16="http://schemas.microsoft.com/office/drawing/2014/main" id="{DA4206C5-8318-41C7-9D08-F18939A200AC}"/>
              </a:ext>
            </a:extLst>
          </p:cNvPr>
          <p:cNvSpPr/>
          <p:nvPr/>
        </p:nvSpPr>
        <p:spPr>
          <a:xfrm>
            <a:off x="1695450" y="2400300"/>
            <a:ext cx="28575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Experiment Number</a:t>
            </a:r>
          </a:p>
        </p:txBody>
      </p:sp>
      <p:sp>
        <p:nvSpPr>
          <p:cNvPr id="7" name="Rectangle 6">
            <a:extLst>
              <a:ext uri="{FF2B5EF4-FFF2-40B4-BE49-F238E27FC236}">
                <a16:creationId xmlns:a16="http://schemas.microsoft.com/office/drawing/2014/main" id="{AAD2A785-20D8-4F89-B1C6-4ABFAEC779DF}"/>
              </a:ext>
            </a:extLst>
          </p:cNvPr>
          <p:cNvSpPr/>
          <p:nvPr/>
        </p:nvSpPr>
        <p:spPr>
          <a:xfrm>
            <a:off x="1981200" y="2400300"/>
            <a:ext cx="1485900" cy="30861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B166C61-9170-4765-90DF-B392AB8FA385}"/>
              </a:ext>
            </a:extLst>
          </p:cNvPr>
          <p:cNvSpPr/>
          <p:nvPr/>
        </p:nvSpPr>
        <p:spPr>
          <a:xfrm>
            <a:off x="1981200" y="2171700"/>
            <a:ext cx="1485900" cy="2286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Design Parameters</a:t>
            </a:r>
          </a:p>
        </p:txBody>
      </p:sp>
      <p:sp>
        <p:nvSpPr>
          <p:cNvPr id="9" name="Rectangle 8">
            <a:extLst>
              <a:ext uri="{FF2B5EF4-FFF2-40B4-BE49-F238E27FC236}">
                <a16:creationId xmlns:a16="http://schemas.microsoft.com/office/drawing/2014/main" id="{E68CC1CF-1BF0-4490-BC24-58C7B3A129FC}"/>
              </a:ext>
            </a:extLst>
          </p:cNvPr>
          <p:cNvSpPr/>
          <p:nvPr/>
        </p:nvSpPr>
        <p:spPr>
          <a:xfrm>
            <a:off x="3467100" y="2400300"/>
            <a:ext cx="285750" cy="3086100"/>
          </a:xfrm>
          <a:prstGeom prst="rect">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1000" dirty="0">
                <a:solidFill>
                  <a:schemeClr val="tx1"/>
                </a:solidFill>
              </a:rPr>
              <a:t>Signal-to-Noise (S/N)</a:t>
            </a:r>
          </a:p>
        </p:txBody>
      </p:sp>
      <p:sp>
        <p:nvSpPr>
          <p:cNvPr id="2058" name="TextBox 9">
            <a:extLst>
              <a:ext uri="{FF2B5EF4-FFF2-40B4-BE49-F238E27FC236}">
                <a16:creationId xmlns:a16="http://schemas.microsoft.com/office/drawing/2014/main" id="{8B0AC7AD-BBBD-4A2A-8484-B98963F8FE88}"/>
              </a:ext>
            </a:extLst>
          </p:cNvPr>
          <p:cNvSpPr txBox="1">
            <a:spLocks noChangeArrowheads="1"/>
          </p:cNvSpPr>
          <p:nvPr/>
        </p:nvSpPr>
        <p:spPr bwMode="auto">
          <a:xfrm>
            <a:off x="1866900" y="1182688"/>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Isolate the instances of each design parameter at each level and average the corresponding S/N values.</a:t>
            </a:r>
          </a:p>
        </p:txBody>
      </p:sp>
      <p:graphicFrame>
        <p:nvGraphicFramePr>
          <p:cNvPr id="11" name="Table 10">
            <a:extLst>
              <a:ext uri="{FF2B5EF4-FFF2-40B4-BE49-F238E27FC236}">
                <a16:creationId xmlns:a16="http://schemas.microsoft.com/office/drawing/2014/main" id="{6DF8A846-49F7-405B-A699-662B707E11B7}"/>
              </a:ext>
            </a:extLst>
          </p:cNvPr>
          <p:cNvGraphicFramePr>
            <a:graphicFrameLocks noGrp="1"/>
          </p:cNvGraphicFramePr>
          <p:nvPr/>
        </p:nvGraphicFramePr>
        <p:xfrm>
          <a:off x="4667250" y="2151063"/>
          <a:ext cx="2857500" cy="3352800"/>
        </p:xfrm>
        <a:graphic>
          <a:graphicData uri="http://schemas.openxmlformats.org/drawingml/2006/table">
            <a:tbl>
              <a:tblPr firstRow="1" bandRow="1">
                <a:tableStyleId>{F5AB1C69-6EDB-4FF4-983F-18BD219EF322}</a:tableStyleId>
              </a:tblPr>
              <a:tblGrid>
                <a:gridCol w="445770">
                  <a:extLst>
                    <a:ext uri="{9D8B030D-6E8A-4147-A177-3AD203B41FA5}">
                      <a16:colId xmlns:a16="http://schemas.microsoft.com/office/drawing/2014/main" val="20000"/>
                    </a:ext>
                  </a:extLst>
                </a:gridCol>
                <a:gridCol w="445770">
                  <a:extLst>
                    <a:ext uri="{9D8B030D-6E8A-4147-A177-3AD203B41FA5}">
                      <a16:colId xmlns:a16="http://schemas.microsoft.com/office/drawing/2014/main" val="20001"/>
                    </a:ext>
                  </a:extLst>
                </a:gridCol>
                <a:gridCol w="445770">
                  <a:extLst>
                    <a:ext uri="{9D8B030D-6E8A-4147-A177-3AD203B41FA5}">
                      <a16:colId xmlns:a16="http://schemas.microsoft.com/office/drawing/2014/main" val="20002"/>
                    </a:ext>
                  </a:extLst>
                </a:gridCol>
                <a:gridCol w="445770">
                  <a:extLst>
                    <a:ext uri="{9D8B030D-6E8A-4147-A177-3AD203B41FA5}">
                      <a16:colId xmlns:a16="http://schemas.microsoft.com/office/drawing/2014/main" val="20003"/>
                    </a:ext>
                  </a:extLst>
                </a:gridCol>
                <a:gridCol w="44577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tblGrid>
              <a:tr h="0">
                <a:tc>
                  <a:txBody>
                    <a:bodyPr/>
                    <a:lstStyle/>
                    <a:p>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X</a:t>
                      </a:r>
                      <a:r>
                        <a:rPr lang="en-US" sz="1600" b="0" baseline="-25000" dirty="0">
                          <a:solidFill>
                            <a:schemeClr val="tx1"/>
                          </a:solidFill>
                        </a:rPr>
                        <a:t>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X</a:t>
                      </a:r>
                      <a:r>
                        <a:rPr lang="en-US" sz="1600" b="0" baseline="-25000" dirty="0">
                          <a:solidFill>
                            <a:schemeClr val="tx1"/>
                          </a:solidFill>
                        </a:rPr>
                        <a:t>4</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endParaRPr lang="en-US" sz="1600" b="0" baseline="-250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0"/>
                  </a:ext>
                </a:extLst>
              </a:tr>
              <a:tr h="0">
                <a:tc>
                  <a:txBody>
                    <a:bodyPr/>
                    <a:lstStyle/>
                    <a:p>
                      <a:pPr algn="ctr"/>
                      <a:r>
                        <a:rPr lang="en-US" sz="16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1</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1"/>
                  </a:ext>
                </a:extLst>
              </a:tr>
              <a:tr h="123190">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S/N</a:t>
                      </a:r>
                      <a:r>
                        <a:rPr lang="en-US" sz="1600" b="0" baseline="-25000" dirty="0">
                          <a:solidFill>
                            <a:schemeClr val="tx1"/>
                          </a:solidFill>
                        </a:rPr>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2"/>
                  </a:ext>
                </a:extLst>
              </a:tr>
              <a:tr h="130810">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3</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3"/>
                  </a:ext>
                </a:extLst>
              </a:tr>
              <a:tr h="138430">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4</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4"/>
                  </a:ext>
                </a:extLst>
              </a:tr>
              <a:tr h="0">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5</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5"/>
                  </a:ext>
                </a:extLst>
              </a:tr>
              <a:tr h="0">
                <a:tc>
                  <a:txBody>
                    <a:bodyPr/>
                    <a:lstStyle/>
                    <a:p>
                      <a:pPr algn="ct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6</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6"/>
                  </a:ext>
                </a:extLst>
              </a:tr>
              <a:tr h="0">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7</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7"/>
                  </a:ext>
                </a:extLst>
              </a:tr>
              <a:tr h="0">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8</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8"/>
                  </a:ext>
                </a:extLst>
              </a:tr>
              <a:tr h="119380">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dirty="0"/>
                        <a:t>1</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a:r>
                        <a:rPr lang="en-US" sz="1600" b="0" dirty="0">
                          <a:solidFill>
                            <a:schemeClr val="tx1"/>
                          </a:solidFill>
                        </a:rPr>
                        <a:t>S/N</a:t>
                      </a:r>
                      <a:r>
                        <a:rPr lang="en-US" sz="1600" b="0" baseline="-25000" dirty="0">
                          <a:solidFill>
                            <a:schemeClr val="tx1"/>
                          </a:solidFill>
                        </a:rPr>
                        <a:t>9</a:t>
                      </a:r>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10009"/>
                  </a:ext>
                </a:extLst>
              </a:tr>
            </a:tbl>
          </a:graphicData>
        </a:graphic>
      </p:graphicFrame>
      <p:cxnSp>
        <p:nvCxnSpPr>
          <p:cNvPr id="13" name="Straight Arrow Connector 12">
            <a:extLst>
              <a:ext uri="{FF2B5EF4-FFF2-40B4-BE49-F238E27FC236}">
                <a16:creationId xmlns:a16="http://schemas.microsoft.com/office/drawing/2014/main" id="{A2DD2830-DD73-46FB-B0AC-3EE539589A6D}"/>
              </a:ext>
            </a:extLst>
          </p:cNvPr>
          <p:cNvCxnSpPr/>
          <p:nvPr/>
        </p:nvCxnSpPr>
        <p:spPr>
          <a:xfrm>
            <a:off x="3848100" y="3943350"/>
            <a:ext cx="7429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27" name="TextBox 13">
            <a:extLst>
              <a:ext uri="{FF2B5EF4-FFF2-40B4-BE49-F238E27FC236}">
                <a16:creationId xmlns:a16="http://schemas.microsoft.com/office/drawing/2014/main" id="{568F6F4A-6708-4173-8A57-98D569278132}"/>
              </a:ext>
            </a:extLst>
          </p:cNvPr>
          <p:cNvSpPr txBox="1">
            <a:spLocks noChangeArrowheads="1"/>
          </p:cNvSpPr>
          <p:nvPr/>
        </p:nvSpPr>
        <p:spPr bwMode="auto">
          <a:xfrm>
            <a:off x="7924800" y="3429000"/>
            <a:ext cx="2400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X</a:t>
            </a:r>
            <a:r>
              <a:rPr lang="en-US" altLang="en-US" baseline="-25000"/>
              <a:t>2</a:t>
            </a:r>
            <a:r>
              <a:rPr lang="en-US" altLang="en-US"/>
              <a:t> is at level 1 in experiments 1, 4, &amp; 7</a:t>
            </a:r>
          </a:p>
        </p:txBody>
      </p:sp>
      <p:graphicFrame>
        <p:nvGraphicFramePr>
          <p:cNvPr id="2050" name="Object 2">
            <a:extLst>
              <a:ext uri="{FF2B5EF4-FFF2-40B4-BE49-F238E27FC236}">
                <a16:creationId xmlns:a16="http://schemas.microsoft.com/office/drawing/2014/main" id="{6D8D46FD-AB48-4BE2-8637-75B757CC81A3}"/>
              </a:ext>
            </a:extLst>
          </p:cNvPr>
          <p:cNvGraphicFramePr>
            <a:graphicFrameLocks noChangeAspect="1"/>
          </p:cNvGraphicFramePr>
          <p:nvPr/>
        </p:nvGraphicFramePr>
        <p:xfrm>
          <a:off x="6781801" y="5621338"/>
          <a:ext cx="3662363" cy="608012"/>
        </p:xfrm>
        <a:graphic>
          <a:graphicData uri="http://schemas.openxmlformats.org/presentationml/2006/ole">
            <mc:AlternateContent xmlns:mc="http://schemas.openxmlformats.org/markup-compatibility/2006">
              <mc:Choice xmlns:v="urn:schemas-microsoft-com:vml" Requires="v">
                <p:oleObj name="Equation" r:id="rId3" imgW="2374560" imgH="393480" progId="Equation.3">
                  <p:embed/>
                </p:oleObj>
              </mc:Choice>
              <mc:Fallback>
                <p:oleObj name="Equation" r:id="rId3" imgW="2374560" imgH="393480" progId="Equation.3">
                  <p:embed/>
                  <p:pic>
                    <p:nvPicPr>
                      <p:cNvPr id="2050" name="Object 2">
                        <a:extLst>
                          <a:ext uri="{FF2B5EF4-FFF2-40B4-BE49-F238E27FC236}">
                            <a16:creationId xmlns:a16="http://schemas.microsoft.com/office/drawing/2014/main" id="{6D8D46FD-AB48-4BE2-8637-75B757CC8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5621338"/>
                        <a:ext cx="36623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a:extLst>
              <a:ext uri="{FF2B5EF4-FFF2-40B4-BE49-F238E27FC236}">
                <a16:creationId xmlns:a16="http://schemas.microsoft.com/office/drawing/2014/main" id="{E721DF41-EEAA-41AF-84CC-626D223BBBA8}"/>
              </a:ext>
            </a:extLst>
          </p:cNvPr>
          <p:cNvCxnSpPr/>
          <p:nvPr/>
        </p:nvCxnSpPr>
        <p:spPr>
          <a:xfrm rot="5400000">
            <a:off x="8410576" y="4829176"/>
            <a:ext cx="131445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9227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93D34C3-A161-4409-8FBC-EDD9B84AB43C}"/>
              </a:ext>
            </a:extLst>
          </p:cNvPr>
          <p:cNvSpPr>
            <a:spLocks noGrp="1"/>
          </p:cNvSpPr>
          <p:nvPr>
            <p:ph type="title"/>
          </p:nvPr>
        </p:nvSpPr>
        <p:spPr/>
        <p:txBody>
          <a:bodyPr/>
          <a:lstStyle/>
          <a:p>
            <a:r>
              <a:rPr lang="en-US" altLang="en-US"/>
              <a:t>Visualizing the Results</a:t>
            </a:r>
          </a:p>
        </p:txBody>
      </p:sp>
      <p:sp>
        <p:nvSpPr>
          <p:cNvPr id="14340" name="Slide Number Placeholder 4">
            <a:extLst>
              <a:ext uri="{FF2B5EF4-FFF2-40B4-BE49-F238E27FC236}">
                <a16:creationId xmlns:a16="http://schemas.microsoft.com/office/drawing/2014/main" id="{9D3E7363-CDDE-46AC-931B-77D0161C685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4D19E9-4D13-4D4C-B8E2-C93B45C5CF96}" type="slidenum">
              <a:rPr lang="en-US" altLang="en-US"/>
              <a:pPr eaLnBrk="1" hangingPunct="1"/>
              <a:t>71</a:t>
            </a:fld>
            <a:endParaRPr lang="en-US" altLang="en-US"/>
          </a:p>
        </p:txBody>
      </p:sp>
      <p:pic>
        <p:nvPicPr>
          <p:cNvPr id="14341" name="Picture 2">
            <a:extLst>
              <a:ext uri="{FF2B5EF4-FFF2-40B4-BE49-F238E27FC236}">
                <a16:creationId xmlns:a16="http://schemas.microsoft.com/office/drawing/2014/main" id="{01F6B27D-C4A8-48E4-B8D3-2DF46445C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857500"/>
            <a:ext cx="82867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a:extLst>
              <a:ext uri="{FF2B5EF4-FFF2-40B4-BE49-F238E27FC236}">
                <a16:creationId xmlns:a16="http://schemas.microsoft.com/office/drawing/2014/main" id="{CCF70A27-5E9F-4D29-80FD-C08E010C6CEB}"/>
              </a:ext>
            </a:extLst>
          </p:cNvPr>
          <p:cNvSpPr txBox="1">
            <a:spLocks noChangeArrowheads="1"/>
          </p:cNvSpPr>
          <p:nvPr/>
        </p:nvSpPr>
        <p:spPr bwMode="auto">
          <a:xfrm>
            <a:off x="3544889" y="914400"/>
            <a:ext cx="46450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Plot average S/N for each design parameter</a:t>
            </a:r>
          </a:p>
          <a:p>
            <a:pPr algn="ctr" eaLnBrk="1" hangingPunct="1"/>
            <a:r>
              <a:rPr lang="en-US" altLang="en-US"/>
              <a:t> </a:t>
            </a:r>
          </a:p>
          <a:p>
            <a:pPr algn="ctr" eaLnBrk="1" hangingPunct="1"/>
            <a:r>
              <a:rPr lang="en-US" altLang="en-US" b="1"/>
              <a:t>ALWAYS</a:t>
            </a:r>
            <a:r>
              <a:rPr lang="en-US" altLang="en-US"/>
              <a:t> aim to maximize S/N</a:t>
            </a:r>
          </a:p>
        </p:txBody>
      </p:sp>
      <p:sp>
        <p:nvSpPr>
          <p:cNvPr id="8" name="Oval 7">
            <a:extLst>
              <a:ext uri="{FF2B5EF4-FFF2-40B4-BE49-F238E27FC236}">
                <a16:creationId xmlns:a16="http://schemas.microsoft.com/office/drawing/2014/main" id="{7FBAC9EA-329D-46B6-8630-867F9E4D7673}"/>
              </a:ext>
            </a:extLst>
          </p:cNvPr>
          <p:cNvSpPr/>
          <p:nvPr/>
        </p:nvSpPr>
        <p:spPr>
          <a:xfrm>
            <a:off x="3048000" y="4010025"/>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F2806E4C-37AF-4928-99FD-DD9B2EE14E76}"/>
              </a:ext>
            </a:extLst>
          </p:cNvPr>
          <p:cNvSpPr/>
          <p:nvPr/>
        </p:nvSpPr>
        <p:spPr>
          <a:xfrm>
            <a:off x="5600700" y="337185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E4490BA0-A361-4866-A2BF-64E1D232AE22}"/>
              </a:ext>
            </a:extLst>
          </p:cNvPr>
          <p:cNvSpPr/>
          <p:nvPr/>
        </p:nvSpPr>
        <p:spPr>
          <a:xfrm>
            <a:off x="8629650" y="413385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id="{4EA58B16-0909-49E2-B6C0-4E6B7FE673E4}"/>
              </a:ext>
            </a:extLst>
          </p:cNvPr>
          <p:cNvSpPr txBox="1">
            <a:spLocks noChangeArrowheads="1"/>
          </p:cNvSpPr>
          <p:nvPr/>
        </p:nvSpPr>
        <p:spPr bwMode="auto">
          <a:xfrm>
            <a:off x="3654425" y="2259013"/>
            <a:ext cx="4402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In this example, these are the best cases.</a:t>
            </a:r>
          </a:p>
        </p:txBody>
      </p:sp>
      <p:cxnSp>
        <p:nvCxnSpPr>
          <p:cNvPr id="13" name="Straight Connector 12">
            <a:extLst>
              <a:ext uri="{FF2B5EF4-FFF2-40B4-BE49-F238E27FC236}">
                <a16:creationId xmlns:a16="http://schemas.microsoft.com/office/drawing/2014/main" id="{32EF05B8-3D14-4C01-9F5F-75081868695B}"/>
              </a:ext>
            </a:extLst>
          </p:cNvPr>
          <p:cNvCxnSpPr/>
          <p:nvPr/>
        </p:nvCxnSpPr>
        <p:spPr>
          <a:xfrm flipV="1">
            <a:off x="3238500" y="2619375"/>
            <a:ext cx="2343150" cy="1371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DB18F5-7116-4D17-B2C1-87373E3C519A}"/>
              </a:ext>
            </a:extLst>
          </p:cNvPr>
          <p:cNvCxnSpPr/>
          <p:nvPr/>
        </p:nvCxnSpPr>
        <p:spPr>
          <a:xfrm rot="5400000" flipH="1" flipV="1">
            <a:off x="5390357" y="2961482"/>
            <a:ext cx="687388" cy="3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92F619-6BF0-4318-906A-A6DFFA5973F2}"/>
              </a:ext>
            </a:extLst>
          </p:cNvPr>
          <p:cNvCxnSpPr/>
          <p:nvPr/>
        </p:nvCxnSpPr>
        <p:spPr>
          <a:xfrm rot="10800000">
            <a:off x="5895976" y="2619376"/>
            <a:ext cx="2771775" cy="14954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12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3991E7E-5CA2-47DC-B50F-1472B5D733E1}"/>
              </a:ext>
            </a:extLst>
          </p:cNvPr>
          <p:cNvSpPr>
            <a:spLocks noGrp="1"/>
          </p:cNvSpPr>
          <p:nvPr>
            <p:ph type="title"/>
          </p:nvPr>
        </p:nvSpPr>
        <p:spPr/>
        <p:txBody>
          <a:bodyPr/>
          <a:lstStyle/>
          <a:p>
            <a:r>
              <a:rPr lang="en-US" altLang="en-US" dirty="0"/>
              <a:t>Conclusions</a:t>
            </a:r>
            <a:r>
              <a:rPr lang="tr-TR" altLang="en-US" dirty="0"/>
              <a:t> on RPD</a:t>
            </a:r>
            <a:endParaRPr lang="en-US" altLang="en-US" dirty="0"/>
          </a:p>
        </p:txBody>
      </p:sp>
      <p:sp>
        <p:nvSpPr>
          <p:cNvPr id="18435" name="Content Placeholder 2">
            <a:extLst>
              <a:ext uri="{FF2B5EF4-FFF2-40B4-BE49-F238E27FC236}">
                <a16:creationId xmlns:a16="http://schemas.microsoft.com/office/drawing/2014/main" id="{3C35842C-7E86-47F2-A00C-574C7857BFCB}"/>
              </a:ext>
            </a:extLst>
          </p:cNvPr>
          <p:cNvSpPr>
            <a:spLocks noGrp="1"/>
          </p:cNvSpPr>
          <p:nvPr>
            <p:ph idx="1"/>
          </p:nvPr>
        </p:nvSpPr>
        <p:spPr/>
        <p:txBody>
          <a:bodyPr/>
          <a:lstStyle/>
          <a:p>
            <a:r>
              <a:rPr lang="en-US" altLang="en-US"/>
              <a:t>Decisions made early in the design process cost very little in terms of the overall product cost but have a major effect on the cost of the product</a:t>
            </a:r>
          </a:p>
          <a:p>
            <a:endParaRPr lang="en-US" altLang="en-US"/>
          </a:p>
          <a:p>
            <a:r>
              <a:rPr lang="en-US" altLang="en-US"/>
              <a:t>Quality cannot be built into a product unless it is designed into it in the beginning</a:t>
            </a:r>
          </a:p>
          <a:p>
            <a:endParaRPr lang="en-US" altLang="en-US"/>
          </a:p>
          <a:p>
            <a:r>
              <a:rPr lang="en-US" altLang="en-US"/>
              <a:t>Robust design methodologies provide a way for the designer to develop a system that is (relatively) insensitive variations</a:t>
            </a:r>
          </a:p>
        </p:txBody>
      </p:sp>
      <p:sp>
        <p:nvSpPr>
          <p:cNvPr id="18437" name="Slide Number Placeholder 4">
            <a:extLst>
              <a:ext uri="{FF2B5EF4-FFF2-40B4-BE49-F238E27FC236}">
                <a16:creationId xmlns:a16="http://schemas.microsoft.com/office/drawing/2014/main" id="{9F86765D-4178-4329-B389-44F88C6991E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2A34BD-E336-42B9-AA9C-ADFA108BEC35}" type="slidenum">
              <a:rPr lang="en-US" altLang="en-US"/>
              <a:pPr eaLnBrk="1" hangingPunct="1"/>
              <a:t>72</a:t>
            </a:fld>
            <a:endParaRPr lang="en-US" altLang="en-US"/>
          </a:p>
        </p:txBody>
      </p:sp>
    </p:spTree>
    <p:extLst>
      <p:ext uri="{BB962C8B-B14F-4D97-AF65-F5344CB8AC3E}">
        <p14:creationId xmlns:p14="http://schemas.microsoft.com/office/powerpoint/2010/main" val="3070928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CD18-C5C4-401B-8383-1070E82819F4}"/>
              </a:ext>
            </a:extLst>
          </p:cNvPr>
          <p:cNvSpPr>
            <a:spLocks noGrp="1"/>
          </p:cNvSpPr>
          <p:nvPr>
            <p:ph type="ctrTitle"/>
          </p:nvPr>
        </p:nvSpPr>
        <p:spPr>
          <a:xfrm>
            <a:off x="1524000" y="1970088"/>
            <a:ext cx="9144000" cy="2387600"/>
          </a:xfrm>
        </p:spPr>
        <p:txBody>
          <a:bodyPr>
            <a:normAutofit fontScale="90000"/>
          </a:bodyPr>
          <a:lstStyle/>
          <a:p>
            <a:r>
              <a:rPr lang="tr-TR" dirty="0"/>
              <a:t>Optimization under Uncertainty</a:t>
            </a:r>
            <a:br>
              <a:rPr lang="tr-TR" dirty="0"/>
            </a:br>
            <a:r>
              <a:rPr lang="tr-TR" dirty="0"/>
              <a:t>and</a:t>
            </a:r>
            <a:br>
              <a:rPr lang="tr-TR" dirty="0"/>
            </a:br>
            <a:r>
              <a:rPr lang="tr-TR" dirty="0"/>
              <a:t>Robust Optimization</a:t>
            </a:r>
            <a:endParaRPr lang="en-US" dirty="0"/>
          </a:p>
        </p:txBody>
      </p:sp>
    </p:spTree>
    <p:extLst>
      <p:ext uri="{BB962C8B-B14F-4D97-AF65-F5344CB8AC3E}">
        <p14:creationId xmlns:p14="http://schemas.microsoft.com/office/powerpoint/2010/main" val="1576111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5744-6A44-47C8-90BD-C4B378149F91}"/>
              </a:ext>
            </a:extLst>
          </p:cNvPr>
          <p:cNvSpPr>
            <a:spLocks noGrp="1"/>
          </p:cNvSpPr>
          <p:nvPr>
            <p:ph type="title"/>
          </p:nvPr>
        </p:nvSpPr>
        <p:spPr>
          <a:xfrm>
            <a:off x="838200" y="365125"/>
            <a:ext cx="10515600" cy="1044575"/>
          </a:xfrm>
        </p:spPr>
        <p:txBody>
          <a:bodyPr/>
          <a:lstStyle/>
          <a:p>
            <a:r>
              <a:rPr lang="tr-TR" dirty="0"/>
              <a:t>Optimization under uncertainty</a:t>
            </a:r>
            <a:endParaRPr lang="en-US" dirty="0"/>
          </a:p>
        </p:txBody>
      </p:sp>
      <p:sp>
        <p:nvSpPr>
          <p:cNvPr id="3" name="Content Placeholder 2">
            <a:extLst>
              <a:ext uri="{FF2B5EF4-FFF2-40B4-BE49-F238E27FC236}">
                <a16:creationId xmlns:a16="http://schemas.microsoft.com/office/drawing/2014/main" id="{CE6F04F5-44EE-45E6-9F57-BCC80DFE1AED}"/>
              </a:ext>
            </a:extLst>
          </p:cNvPr>
          <p:cNvSpPr>
            <a:spLocks noGrp="1"/>
          </p:cNvSpPr>
          <p:nvPr>
            <p:ph idx="1"/>
          </p:nvPr>
        </p:nvSpPr>
        <p:spPr>
          <a:xfrm>
            <a:off x="838200" y="1628775"/>
            <a:ext cx="10515600" cy="4548188"/>
          </a:xfrm>
        </p:spPr>
        <p:txBody>
          <a:bodyPr>
            <a:normAutofit lnSpcReduction="10000"/>
          </a:bodyPr>
          <a:lstStyle/>
          <a:p>
            <a:pPr algn="just"/>
            <a:r>
              <a:rPr lang="en-US" dirty="0"/>
              <a:t>Mathematical optimization problems often have uncertainty in problem parameters because of measurement/rounding, estimation/forecasting, or implementation errors. </a:t>
            </a:r>
            <a:endParaRPr lang="tr-TR" dirty="0"/>
          </a:p>
          <a:p>
            <a:pPr algn="just"/>
            <a:endParaRPr lang="tr-TR" dirty="0"/>
          </a:p>
          <a:p>
            <a:pPr algn="just"/>
            <a:r>
              <a:rPr lang="en-US" b="1" i="1" dirty="0"/>
              <a:t>Measurement/rounding errors </a:t>
            </a:r>
            <a:r>
              <a:rPr lang="en-US" dirty="0"/>
              <a:t>are often caused when an actual measurement is rounded to a nearest value according to a rule, e.g., the nearest tenth or hundredth, or when the actual value of the parameter cannot be measured with a high precision as it appears in reality. For example, if the reported parameter value is 1.5 according to the nearest tenth, then the actual value can be anywhere between 1.45 and 1.55, i.e., it is uncertain. </a:t>
            </a:r>
          </a:p>
        </p:txBody>
      </p:sp>
    </p:spTree>
    <p:extLst>
      <p:ext uri="{BB962C8B-B14F-4D97-AF65-F5344CB8AC3E}">
        <p14:creationId xmlns:p14="http://schemas.microsoft.com/office/powerpoint/2010/main" val="16400072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5744-6A44-47C8-90BD-C4B378149F91}"/>
              </a:ext>
            </a:extLst>
          </p:cNvPr>
          <p:cNvSpPr>
            <a:spLocks noGrp="1"/>
          </p:cNvSpPr>
          <p:nvPr>
            <p:ph type="title"/>
          </p:nvPr>
        </p:nvSpPr>
        <p:spPr>
          <a:xfrm>
            <a:off x="838200" y="365125"/>
            <a:ext cx="10515600" cy="1101725"/>
          </a:xfrm>
        </p:spPr>
        <p:txBody>
          <a:bodyPr/>
          <a:lstStyle/>
          <a:p>
            <a:r>
              <a:rPr lang="tr-TR" dirty="0"/>
              <a:t>Optimization under uncertainty</a:t>
            </a:r>
            <a:endParaRPr lang="en-US" dirty="0"/>
          </a:p>
        </p:txBody>
      </p:sp>
      <p:sp>
        <p:nvSpPr>
          <p:cNvPr id="3" name="Content Placeholder 2">
            <a:extLst>
              <a:ext uri="{FF2B5EF4-FFF2-40B4-BE49-F238E27FC236}">
                <a16:creationId xmlns:a16="http://schemas.microsoft.com/office/drawing/2014/main" id="{CE6F04F5-44EE-45E6-9F57-BCC80DFE1AED}"/>
              </a:ext>
            </a:extLst>
          </p:cNvPr>
          <p:cNvSpPr>
            <a:spLocks noGrp="1"/>
          </p:cNvSpPr>
          <p:nvPr>
            <p:ph idx="1"/>
          </p:nvPr>
        </p:nvSpPr>
        <p:spPr>
          <a:xfrm>
            <a:off x="838200" y="1628775"/>
            <a:ext cx="10515600" cy="4548188"/>
          </a:xfrm>
        </p:spPr>
        <p:txBody>
          <a:bodyPr/>
          <a:lstStyle/>
          <a:p>
            <a:pPr algn="just"/>
            <a:r>
              <a:rPr lang="en-US" b="1" i="1" dirty="0"/>
              <a:t>Estimation/forecasting errors </a:t>
            </a:r>
            <a:r>
              <a:rPr lang="en-US" dirty="0"/>
              <a:t>come from the lack of true knowledge about the problem parameter or the impossibility to estimate the true characteristics of the actual data. For example, demand and cost parameters are often subject to such estimation/forecasting errors.</a:t>
            </a:r>
            <a:endParaRPr lang="tr-TR" dirty="0"/>
          </a:p>
          <a:p>
            <a:pPr algn="just"/>
            <a:endParaRPr lang="tr-TR" dirty="0"/>
          </a:p>
          <a:p>
            <a:pPr algn="just"/>
            <a:r>
              <a:rPr lang="en-US" b="1" i="1" dirty="0"/>
              <a:t>Implementation errors </a:t>
            </a:r>
            <a:r>
              <a:rPr lang="en-US" dirty="0"/>
              <a:t>are often caused by “ugly” reals that can be hardly implemented with the same precision in reality. For example, suppose the optimal voltage in a circuit, that is calculated by an optimization tool, is 3.81231541.</a:t>
            </a:r>
            <a:endParaRPr lang="tr-TR" dirty="0"/>
          </a:p>
          <a:p>
            <a:endParaRPr lang="tr-TR" dirty="0"/>
          </a:p>
          <a:p>
            <a:endParaRPr lang="en-US" dirty="0"/>
          </a:p>
        </p:txBody>
      </p:sp>
    </p:spTree>
    <p:extLst>
      <p:ext uri="{BB962C8B-B14F-4D97-AF65-F5344CB8AC3E}">
        <p14:creationId xmlns:p14="http://schemas.microsoft.com/office/powerpoint/2010/main" val="3245684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5744-6A44-47C8-90BD-C4B378149F91}"/>
              </a:ext>
            </a:extLst>
          </p:cNvPr>
          <p:cNvSpPr>
            <a:spLocks noGrp="1"/>
          </p:cNvSpPr>
          <p:nvPr>
            <p:ph type="title"/>
          </p:nvPr>
        </p:nvSpPr>
        <p:spPr>
          <a:xfrm>
            <a:off x="838200" y="365126"/>
            <a:ext cx="10515600" cy="1035050"/>
          </a:xfrm>
        </p:spPr>
        <p:txBody>
          <a:bodyPr/>
          <a:lstStyle/>
          <a:p>
            <a:r>
              <a:rPr lang="tr-TR" dirty="0"/>
              <a:t>Methods of Optimization under uncertainty</a:t>
            </a:r>
            <a:endParaRPr lang="en-US" dirty="0"/>
          </a:p>
        </p:txBody>
      </p:sp>
      <p:sp>
        <p:nvSpPr>
          <p:cNvPr id="3" name="Content Placeholder 2">
            <a:extLst>
              <a:ext uri="{FF2B5EF4-FFF2-40B4-BE49-F238E27FC236}">
                <a16:creationId xmlns:a16="http://schemas.microsoft.com/office/drawing/2014/main" id="{CE6F04F5-44EE-45E6-9F57-BCC80DFE1AED}"/>
              </a:ext>
            </a:extLst>
          </p:cNvPr>
          <p:cNvSpPr>
            <a:spLocks noGrp="1"/>
          </p:cNvSpPr>
          <p:nvPr>
            <p:ph idx="1"/>
          </p:nvPr>
        </p:nvSpPr>
        <p:spPr>
          <a:xfrm>
            <a:off x="838200" y="1581150"/>
            <a:ext cx="10515600" cy="4595813"/>
          </a:xfrm>
        </p:spPr>
        <p:txBody>
          <a:bodyPr/>
          <a:lstStyle/>
          <a:p>
            <a:r>
              <a:rPr lang="tr-TR" sz="3600" dirty="0"/>
              <a:t>Stochastic Programming </a:t>
            </a:r>
          </a:p>
          <a:p>
            <a:r>
              <a:rPr lang="tr-TR" sz="3600" dirty="0"/>
              <a:t>Robust Optimization</a:t>
            </a:r>
          </a:p>
          <a:p>
            <a:r>
              <a:rPr lang="tr-TR" sz="3600" dirty="0"/>
              <a:t>What is the main difference between two methods?</a:t>
            </a:r>
          </a:p>
          <a:p>
            <a:pPr lvl="1"/>
            <a:r>
              <a:rPr lang="tr-TR" sz="3200" dirty="0"/>
              <a:t>The way they model uncertainty</a:t>
            </a:r>
          </a:p>
          <a:p>
            <a:pPr lvl="1"/>
            <a:r>
              <a:rPr lang="tr-TR" sz="3200" dirty="0"/>
              <a:t>Robust optimization adopts </a:t>
            </a:r>
            <a:r>
              <a:rPr lang="tr-TR" sz="3200" i="1" dirty="0"/>
              <a:t>uncertainty set</a:t>
            </a:r>
          </a:p>
          <a:p>
            <a:pPr lvl="1"/>
            <a:r>
              <a:rPr lang="tr-TR" sz="3200" dirty="0"/>
              <a:t>Stochastic programming uses </a:t>
            </a:r>
            <a:r>
              <a:rPr lang="tr-TR" sz="3200" i="1" dirty="0"/>
              <a:t>probability distributions</a:t>
            </a:r>
          </a:p>
          <a:p>
            <a:pPr lvl="1"/>
            <a:endParaRPr lang="tr-TR" dirty="0"/>
          </a:p>
        </p:txBody>
      </p:sp>
    </p:spTree>
    <p:extLst>
      <p:ext uri="{BB962C8B-B14F-4D97-AF65-F5344CB8AC3E}">
        <p14:creationId xmlns:p14="http://schemas.microsoft.com/office/powerpoint/2010/main" val="2297203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5744-6A44-47C8-90BD-C4B378149F91}"/>
              </a:ext>
            </a:extLst>
          </p:cNvPr>
          <p:cNvSpPr>
            <a:spLocks noGrp="1"/>
          </p:cNvSpPr>
          <p:nvPr>
            <p:ph type="title"/>
          </p:nvPr>
        </p:nvSpPr>
        <p:spPr>
          <a:xfrm>
            <a:off x="838200" y="365125"/>
            <a:ext cx="10515600" cy="1244600"/>
          </a:xfrm>
        </p:spPr>
        <p:txBody>
          <a:bodyPr/>
          <a:lstStyle/>
          <a:p>
            <a:r>
              <a:rPr lang="tr-TR" dirty="0"/>
              <a:t>Advantages of Robust Optimization	</a:t>
            </a:r>
            <a:endParaRPr lang="en-US" dirty="0"/>
          </a:p>
        </p:txBody>
      </p:sp>
      <p:sp>
        <p:nvSpPr>
          <p:cNvPr id="3" name="Content Placeholder 2">
            <a:extLst>
              <a:ext uri="{FF2B5EF4-FFF2-40B4-BE49-F238E27FC236}">
                <a16:creationId xmlns:a16="http://schemas.microsoft.com/office/drawing/2014/main" id="{CE6F04F5-44EE-45E6-9F57-BCC80DFE1AED}"/>
              </a:ext>
            </a:extLst>
          </p:cNvPr>
          <p:cNvSpPr>
            <a:spLocks noGrp="1"/>
          </p:cNvSpPr>
          <p:nvPr>
            <p:ph idx="1"/>
          </p:nvPr>
        </p:nvSpPr>
        <p:spPr>
          <a:xfrm>
            <a:off x="838200" y="1609725"/>
            <a:ext cx="10515600" cy="4567238"/>
          </a:xfrm>
        </p:spPr>
        <p:txBody>
          <a:bodyPr/>
          <a:lstStyle/>
          <a:p>
            <a:r>
              <a:rPr lang="tr-TR" dirty="0"/>
              <a:t>Easy to implement and solve</a:t>
            </a:r>
          </a:p>
          <a:p>
            <a:r>
              <a:rPr lang="tr-TR" dirty="0"/>
              <a:t>Can work with limited data</a:t>
            </a:r>
          </a:p>
          <a:p>
            <a:r>
              <a:rPr lang="tr-TR" dirty="0"/>
              <a:t>Tractable </a:t>
            </a:r>
          </a:p>
          <a:p>
            <a:r>
              <a:rPr lang="tr-TR" dirty="0"/>
              <a:t>Has many applications in real-life</a:t>
            </a:r>
            <a:endParaRPr lang="en-US" dirty="0"/>
          </a:p>
        </p:txBody>
      </p:sp>
    </p:spTree>
    <p:extLst>
      <p:ext uri="{BB962C8B-B14F-4D97-AF65-F5344CB8AC3E}">
        <p14:creationId xmlns:p14="http://schemas.microsoft.com/office/powerpoint/2010/main" val="12117258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5744-6A44-47C8-90BD-C4B378149F91}"/>
              </a:ext>
            </a:extLst>
          </p:cNvPr>
          <p:cNvSpPr>
            <a:spLocks noGrp="1"/>
          </p:cNvSpPr>
          <p:nvPr>
            <p:ph type="title"/>
          </p:nvPr>
        </p:nvSpPr>
        <p:spPr/>
        <p:txBody>
          <a:bodyPr/>
          <a:lstStyle/>
          <a:p>
            <a:r>
              <a:rPr lang="tr-TR" dirty="0"/>
              <a:t>Disadvantages of Robust Optimization	</a:t>
            </a:r>
            <a:endParaRPr lang="en-US" dirty="0"/>
          </a:p>
        </p:txBody>
      </p:sp>
      <p:sp>
        <p:nvSpPr>
          <p:cNvPr id="3" name="Content Placeholder 2">
            <a:extLst>
              <a:ext uri="{FF2B5EF4-FFF2-40B4-BE49-F238E27FC236}">
                <a16:creationId xmlns:a16="http://schemas.microsoft.com/office/drawing/2014/main" id="{CE6F04F5-44EE-45E6-9F57-BCC80DFE1AED}"/>
              </a:ext>
            </a:extLst>
          </p:cNvPr>
          <p:cNvSpPr>
            <a:spLocks noGrp="1"/>
          </p:cNvSpPr>
          <p:nvPr>
            <p:ph idx="1"/>
          </p:nvPr>
        </p:nvSpPr>
        <p:spPr/>
        <p:txBody>
          <a:bodyPr/>
          <a:lstStyle/>
          <a:p>
            <a:r>
              <a:rPr lang="tr-TR" dirty="0"/>
              <a:t>Worst-case oriented</a:t>
            </a:r>
          </a:p>
          <a:p>
            <a:r>
              <a:rPr lang="tr-TR" dirty="0"/>
              <a:t>When distributional information is available stochastic programming yields better solutions</a:t>
            </a:r>
          </a:p>
        </p:txBody>
      </p:sp>
    </p:spTree>
    <p:extLst>
      <p:ext uri="{BB962C8B-B14F-4D97-AF65-F5344CB8AC3E}">
        <p14:creationId xmlns:p14="http://schemas.microsoft.com/office/powerpoint/2010/main" val="3599107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DA217-7582-426E-872B-97AEFCA425FA}"/>
              </a:ext>
            </a:extLst>
          </p:cNvPr>
          <p:cNvSpPr>
            <a:spLocks noGrp="1"/>
          </p:cNvSpPr>
          <p:nvPr>
            <p:ph type="title"/>
          </p:nvPr>
        </p:nvSpPr>
        <p:spPr/>
        <p:txBody>
          <a:bodyPr/>
          <a:lstStyle/>
          <a:p>
            <a:r>
              <a:rPr lang="tr-TR" dirty="0"/>
              <a:t>Deriving the RC for the box uncertainty set</a:t>
            </a:r>
            <a:endParaRPr lang="en-US" dirty="0"/>
          </a:p>
        </p:txBody>
      </p:sp>
      <p:sp>
        <p:nvSpPr>
          <p:cNvPr id="3" name="Content Placeholder 2">
            <a:extLst>
              <a:ext uri="{FF2B5EF4-FFF2-40B4-BE49-F238E27FC236}">
                <a16:creationId xmlns:a16="http://schemas.microsoft.com/office/drawing/2014/main" id="{9E12161A-A8B7-4B85-A0C1-A8CBF7E45BE6}"/>
              </a:ext>
            </a:extLst>
          </p:cNvPr>
          <p:cNvSpPr>
            <a:spLocks noGrp="1"/>
          </p:cNvSpPr>
          <p:nvPr>
            <p:ph idx="1"/>
          </p:nvPr>
        </p:nvSpPr>
        <p:spPr/>
        <p:txBody>
          <a:bodyPr>
            <a:normAutofit/>
          </a:bodyPr>
          <a:lstStyle/>
          <a:p>
            <a:r>
              <a:rPr lang="tr-TR" dirty="0"/>
              <a:t>Lets compare the two formulations (namely, nominal and robust models)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7CFAF5-8355-4609-9B79-8BD5F54CF986}"/>
                  </a:ext>
                </a:extLst>
              </p:cNvPr>
              <p:cNvSpPr txBox="1"/>
              <p:nvPr/>
            </p:nvSpPr>
            <p:spPr>
              <a:xfrm>
                <a:off x="1466850" y="3130061"/>
                <a:ext cx="3412666" cy="2173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max</m:t>
                          </m:r>
                        </m:fName>
                        <m:e>
                          <m:r>
                            <a:rPr lang="tr-TR" sz="2800" b="0" i="1" smtClean="0">
                              <a:latin typeface="Cambria Math" panose="02040503050406030204" pitchFamily="18" charset="0"/>
                            </a:rPr>
                            <m:t>  4</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+2</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2</m:t>
                              </m:r>
                            </m:sub>
                          </m:sSub>
                        </m:e>
                      </m:func>
                    </m:oMath>
                    <m:oMath xmlns:m="http://schemas.openxmlformats.org/officeDocument/2006/math">
                      <m:r>
                        <a:rPr lang="tr-TR" sz="2800" b="0" i="1" smtClean="0">
                          <a:latin typeface="Cambria Math" panose="02040503050406030204" pitchFamily="18" charset="0"/>
                        </a:rPr>
                        <m:t>𝑠</m:t>
                      </m:r>
                      <m:r>
                        <a:rPr lang="tr-TR" sz="2800" b="0" i="1" smtClean="0">
                          <a:latin typeface="Cambria Math" panose="02040503050406030204" pitchFamily="18" charset="0"/>
                        </a:rPr>
                        <m:t>.</m:t>
                      </m:r>
                      <m:r>
                        <a:rPr lang="tr-TR" sz="2800" b="0" i="1" smtClean="0">
                          <a:latin typeface="Cambria Math" panose="02040503050406030204" pitchFamily="18" charset="0"/>
                        </a:rPr>
                        <m:t>𝑡</m:t>
                      </m:r>
                      <m:r>
                        <a:rPr lang="tr-TR" sz="2800" b="0" i="1" smtClean="0">
                          <a:latin typeface="Cambria Math" panose="02040503050406030204" pitchFamily="18" charset="0"/>
                        </a:rPr>
                        <m:t>.     2</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2</m:t>
                          </m:r>
                        </m:sub>
                      </m:sSub>
                      <m:r>
                        <a:rPr lang="tr-TR" sz="2800" b="0" i="1" smtClean="0">
                          <a:latin typeface="Cambria Math" panose="02040503050406030204" pitchFamily="18" charset="0"/>
                        </a:rPr>
                        <m:t>≤100</m:t>
                      </m:r>
                    </m:oMath>
                    <m:oMath xmlns:m="http://schemas.openxmlformats.org/officeDocument/2006/math">
                      <m:r>
                        <a:rPr lang="tr-TR" sz="2800" b="0" i="1" smtClean="0">
                          <a:latin typeface="Cambria Math" panose="02040503050406030204" pitchFamily="18" charset="0"/>
                        </a:rPr>
                        <m:t>              </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2</m:t>
                          </m:r>
                        </m:sub>
                      </m:sSub>
                      <m:r>
                        <a:rPr lang="tr-TR" sz="2800" b="0" i="1" smtClean="0">
                          <a:latin typeface="Cambria Math" panose="02040503050406030204" pitchFamily="18" charset="0"/>
                        </a:rPr>
                        <m:t>≤80</m:t>
                      </m:r>
                    </m:oMath>
                    <m:oMath xmlns:m="http://schemas.openxmlformats.org/officeDocument/2006/math">
                      <m:r>
                        <a:rPr lang="tr-TR" sz="2800" b="0" i="0" smtClean="0">
                          <a:latin typeface="Cambria Math" panose="02040503050406030204" pitchFamily="18" charset="0"/>
                        </a:rPr>
                        <m:t>                        </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≥40</m:t>
                      </m:r>
                    </m:oMath>
                    <m:oMath xmlns:m="http://schemas.openxmlformats.org/officeDocument/2006/math">
                      <m:r>
                        <a:rPr lang="tr-TR" sz="2800" b="0" i="1" smtClean="0">
                          <a:latin typeface="Cambria Math" panose="02040503050406030204" pitchFamily="18" charset="0"/>
                        </a:rPr>
                        <m:t>                      </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𝑥</m:t>
                          </m:r>
                        </m:e>
                        <m:sub>
                          <m:r>
                            <a:rPr lang="tr-TR" sz="2800" b="0" i="1" smtClean="0">
                              <a:latin typeface="Cambria Math" panose="02040503050406030204" pitchFamily="18" charset="0"/>
                            </a:rPr>
                            <m:t>1,2</m:t>
                          </m:r>
                        </m:sub>
                      </m:sSub>
                      <m:r>
                        <a:rPr lang="tr-TR" sz="2800" b="0" i="1" smtClean="0">
                          <a:latin typeface="Cambria Math" panose="02040503050406030204" pitchFamily="18" charset="0"/>
                        </a:rPr>
                        <m:t>≥0</m:t>
                      </m:r>
                    </m:oMath>
                  </m:oMathPara>
                </a14:m>
                <a:endParaRPr lang="tr-TR" sz="2800" b="0" dirty="0"/>
              </a:p>
            </p:txBody>
          </p:sp>
        </mc:Choice>
        <mc:Fallback xmlns="">
          <p:sp>
            <p:nvSpPr>
              <p:cNvPr id="4" name="TextBox 3">
                <a:extLst>
                  <a:ext uri="{FF2B5EF4-FFF2-40B4-BE49-F238E27FC236}">
                    <a16:creationId xmlns:a16="http://schemas.microsoft.com/office/drawing/2014/main" id="{377CFAF5-8355-4609-9B79-8BD5F54CF986}"/>
                  </a:ext>
                </a:extLst>
              </p:cNvPr>
              <p:cNvSpPr txBox="1">
                <a:spLocks noRot="1" noChangeAspect="1" noMove="1" noResize="1" noEditPoints="1" noAdjustHandles="1" noChangeArrowheads="1" noChangeShapeType="1" noTextEdit="1"/>
              </p:cNvSpPr>
              <p:nvPr/>
            </p:nvSpPr>
            <p:spPr>
              <a:xfrm>
                <a:off x="1466850" y="3130061"/>
                <a:ext cx="3412666" cy="217335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F28E5CB-8A7C-4EAA-8C8B-41078582BA1F}"/>
                  </a:ext>
                </a:extLst>
              </p:cNvPr>
              <p:cNvSpPr/>
              <p:nvPr/>
            </p:nvSpPr>
            <p:spPr>
              <a:xfrm>
                <a:off x="5886450" y="3037728"/>
                <a:ext cx="6096000" cy="22656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tr-TR" sz="2800" i="1" smtClean="0">
                              <a:latin typeface="Cambria Math" panose="02040503050406030204" pitchFamily="18" charset="0"/>
                            </a:rPr>
                          </m:ctrlPr>
                        </m:funcPr>
                        <m:fName>
                          <m:r>
                            <m:rPr>
                              <m:sty m:val="p"/>
                            </m:rPr>
                            <a:rPr lang="tr-TR" sz="2800">
                              <a:latin typeface="Cambria Math" panose="02040503050406030204" pitchFamily="18" charset="0"/>
                            </a:rPr>
                            <m:t>max</m:t>
                          </m:r>
                        </m:fName>
                        <m:e>
                          <m:r>
                            <a:rPr lang="tr-TR" sz="2800" i="1">
                              <a:latin typeface="Cambria Math" panose="02040503050406030204" pitchFamily="18" charset="0"/>
                            </a:rPr>
                            <m:t>  4</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1</m:t>
                              </m:r>
                            </m:sub>
                          </m:sSub>
                          <m:r>
                            <a:rPr lang="tr-TR" sz="2800" i="1">
                              <a:latin typeface="Cambria Math" panose="02040503050406030204" pitchFamily="18" charset="0"/>
                            </a:rPr>
                            <m:t>+2</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2</m:t>
                              </m:r>
                            </m:sub>
                          </m:sSub>
                        </m:e>
                      </m:func>
                    </m:oMath>
                    <m:oMath xmlns:m="http://schemas.openxmlformats.org/officeDocument/2006/math">
                      <m:r>
                        <a:rPr lang="tr-TR" sz="2800" i="1">
                          <a:latin typeface="Cambria Math" panose="02040503050406030204" pitchFamily="18" charset="0"/>
                        </a:rPr>
                        <m:t>𝑠</m:t>
                      </m:r>
                      <m:r>
                        <a:rPr lang="tr-TR" sz="2800" i="1">
                          <a:latin typeface="Cambria Math" panose="02040503050406030204" pitchFamily="18" charset="0"/>
                        </a:rPr>
                        <m:t>.</m:t>
                      </m:r>
                      <m:r>
                        <a:rPr lang="tr-TR" sz="2800" i="1">
                          <a:latin typeface="Cambria Math" panose="02040503050406030204" pitchFamily="18" charset="0"/>
                        </a:rPr>
                        <m:t>𝑡</m:t>
                      </m:r>
                      <m:r>
                        <a:rPr lang="tr-TR" sz="2800" i="1">
                          <a:latin typeface="Cambria Math" panose="02040503050406030204" pitchFamily="18" charset="0"/>
                        </a:rPr>
                        <m:t>.     2</m:t>
                      </m:r>
                      <m:sSub>
                        <m:sSubPr>
                          <m:ctrlPr>
                            <a:rPr lang="tr-TR" sz="2800" i="1">
                              <a:latin typeface="Cambria Math" panose="02040503050406030204" pitchFamily="18" charset="0"/>
                            </a:rPr>
                          </m:ctrlPr>
                        </m:sSubPr>
                        <m:e>
                          <m:r>
                            <a:rPr lang="tr-TR" sz="2800" b="0" i="1" smtClean="0">
                              <a:latin typeface="Cambria Math" panose="02040503050406030204" pitchFamily="18" charset="0"/>
                            </a:rPr>
                            <m:t>.5</m:t>
                          </m:r>
                          <m:r>
                            <a:rPr lang="tr-TR" sz="2800" i="1">
                              <a:latin typeface="Cambria Math" panose="02040503050406030204" pitchFamily="18" charset="0"/>
                            </a:rPr>
                            <m:t>𝑥</m:t>
                          </m:r>
                        </m:e>
                        <m:sub>
                          <m:r>
                            <a:rPr lang="tr-TR" sz="2800" i="1">
                              <a:latin typeface="Cambria Math" panose="02040503050406030204" pitchFamily="18" charset="0"/>
                            </a:rPr>
                            <m:t>1</m:t>
                          </m:r>
                        </m:sub>
                      </m:sSub>
                      <m:r>
                        <a:rPr lang="tr-TR" sz="2800" i="1">
                          <a:latin typeface="Cambria Math" panose="02040503050406030204" pitchFamily="18" charset="0"/>
                        </a:rPr>
                        <m:t>+</m:t>
                      </m:r>
                      <m:sSub>
                        <m:sSubPr>
                          <m:ctrlPr>
                            <a:rPr lang="tr-TR" sz="2800" i="1">
                              <a:latin typeface="Cambria Math" panose="02040503050406030204" pitchFamily="18" charset="0"/>
                            </a:rPr>
                          </m:ctrlPr>
                        </m:sSubPr>
                        <m:e>
                          <m:r>
                            <a:rPr lang="tr-TR" sz="2800" b="0" i="1" smtClean="0">
                              <a:latin typeface="Cambria Math" panose="02040503050406030204" pitchFamily="18" charset="0"/>
                            </a:rPr>
                            <m:t>2</m:t>
                          </m:r>
                          <m:r>
                            <a:rPr lang="tr-TR" sz="2800" i="1">
                              <a:latin typeface="Cambria Math" panose="02040503050406030204" pitchFamily="18" charset="0"/>
                            </a:rPr>
                            <m:t>𝑥</m:t>
                          </m:r>
                        </m:e>
                        <m:sub>
                          <m:r>
                            <a:rPr lang="tr-TR" sz="2800" i="1">
                              <a:latin typeface="Cambria Math" panose="02040503050406030204" pitchFamily="18" charset="0"/>
                            </a:rPr>
                            <m:t>2</m:t>
                          </m:r>
                        </m:sub>
                      </m:sSub>
                      <m:r>
                        <a:rPr lang="tr-TR" sz="2800" i="1">
                          <a:latin typeface="Cambria Math" panose="02040503050406030204" pitchFamily="18" charset="0"/>
                        </a:rPr>
                        <m:t>≤100</m:t>
                      </m:r>
                    </m:oMath>
                    <m:oMath xmlns:m="http://schemas.openxmlformats.org/officeDocument/2006/math">
                      <m:r>
                        <a:rPr lang="tr-TR" sz="2800" i="1">
                          <a:latin typeface="Cambria Math" panose="02040503050406030204" pitchFamily="18" charset="0"/>
                        </a:rPr>
                        <m:t>              </m:t>
                      </m:r>
                      <m:sSub>
                        <m:sSubPr>
                          <m:ctrlPr>
                            <a:rPr lang="tr-TR" sz="2800" i="1">
                              <a:latin typeface="Cambria Math" panose="02040503050406030204" pitchFamily="18" charset="0"/>
                            </a:rPr>
                          </m:ctrlPr>
                        </m:sSubPr>
                        <m:e>
                          <m:r>
                            <a:rPr lang="tr-TR" sz="2800" b="0" i="1" smtClean="0">
                              <a:latin typeface="Cambria Math" panose="02040503050406030204" pitchFamily="18" charset="0"/>
                            </a:rPr>
                            <m:t>       </m:t>
                          </m:r>
                          <m:r>
                            <a:rPr lang="tr-TR" sz="2800" i="1">
                              <a:latin typeface="Cambria Math" panose="02040503050406030204" pitchFamily="18" charset="0"/>
                            </a:rPr>
                            <m:t>𝑥</m:t>
                          </m:r>
                        </m:e>
                        <m:sub>
                          <m:r>
                            <a:rPr lang="tr-TR" sz="2800" i="1">
                              <a:latin typeface="Cambria Math" panose="02040503050406030204" pitchFamily="18" charset="0"/>
                            </a:rPr>
                            <m:t>1</m:t>
                          </m:r>
                        </m:sub>
                      </m:sSub>
                      <m:r>
                        <a:rPr lang="tr-TR" sz="2800" i="1">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2</m:t>
                          </m:r>
                        </m:sub>
                      </m:sSub>
                      <m:r>
                        <a:rPr lang="tr-TR" sz="2800" i="1">
                          <a:latin typeface="Cambria Math" panose="02040503050406030204" pitchFamily="18" charset="0"/>
                        </a:rPr>
                        <m:t>≤80</m:t>
                      </m:r>
                    </m:oMath>
                    <m:oMath xmlns:m="http://schemas.openxmlformats.org/officeDocument/2006/math">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                               </m:t>
                          </m:r>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≥40</m:t>
                      </m:r>
                    </m:oMath>
                    <m:oMath xmlns:m="http://schemas.openxmlformats.org/officeDocument/2006/math">
                      <m:r>
                        <a:rPr lang="tr-TR" sz="2800" i="1">
                          <a:latin typeface="Cambria Math" panose="02040503050406030204" pitchFamily="18" charset="0"/>
                        </a:rPr>
                        <m:t>              </m:t>
                      </m:r>
                      <m:r>
                        <a:rPr lang="tr-TR" sz="2800" b="0" i="1" smtClean="0">
                          <a:latin typeface="Cambria Math" panose="02040503050406030204" pitchFamily="18" charset="0"/>
                        </a:rPr>
                        <m:t>            </m:t>
                      </m:r>
                      <m:r>
                        <a:rPr lang="tr-TR" sz="2800" i="1">
                          <a:latin typeface="Cambria Math" panose="02040503050406030204" pitchFamily="18" charset="0"/>
                        </a:rPr>
                        <m:t> </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1,2</m:t>
                          </m:r>
                        </m:sub>
                      </m:sSub>
                      <m:r>
                        <a:rPr lang="tr-TR" sz="2800" i="1">
                          <a:latin typeface="Cambria Math" panose="02040503050406030204" pitchFamily="18" charset="0"/>
                        </a:rPr>
                        <m:t>≥0</m:t>
                      </m:r>
                    </m:oMath>
                  </m:oMathPara>
                </a14:m>
                <a:endParaRPr lang="tr-TR" sz="2800" dirty="0"/>
              </a:p>
            </p:txBody>
          </p:sp>
        </mc:Choice>
        <mc:Fallback xmlns="">
          <p:sp>
            <p:nvSpPr>
              <p:cNvPr id="5" name="Rectangle 4">
                <a:extLst>
                  <a:ext uri="{FF2B5EF4-FFF2-40B4-BE49-F238E27FC236}">
                    <a16:creationId xmlns:a16="http://schemas.microsoft.com/office/drawing/2014/main" id="{3F28E5CB-8A7C-4EAA-8C8B-41078582BA1F}"/>
                  </a:ext>
                </a:extLst>
              </p:cNvPr>
              <p:cNvSpPr>
                <a:spLocks noRot="1" noChangeAspect="1" noMove="1" noResize="1" noEditPoints="1" noAdjustHandles="1" noChangeArrowheads="1" noChangeShapeType="1" noTextEdit="1"/>
              </p:cNvSpPr>
              <p:nvPr/>
            </p:nvSpPr>
            <p:spPr>
              <a:xfrm>
                <a:off x="5886450" y="3037728"/>
                <a:ext cx="6096000" cy="226568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302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1040160"/>
          </a:xfrm>
        </p:spPr>
        <p:txBody>
          <a:bodyPr/>
          <a:lstStyle/>
          <a:p>
            <a:r>
              <a:rPr lang="en-US" dirty="0"/>
              <a:t>Precursor</a:t>
            </a:r>
            <a:r>
              <a:rPr lang="tr-TR" dirty="0"/>
              <a:t> of IE – </a:t>
            </a:r>
            <a:r>
              <a:rPr lang="en-US" dirty="0"/>
              <a:t>Armory Practice</a:t>
            </a:r>
          </a:p>
        </p:txBody>
      </p:sp>
      <p:sp>
        <p:nvSpPr>
          <p:cNvPr id="3" name="Content Placeholder 2"/>
          <p:cNvSpPr>
            <a:spLocks noGrp="1"/>
          </p:cNvSpPr>
          <p:nvPr>
            <p:ph idx="1"/>
          </p:nvPr>
        </p:nvSpPr>
        <p:spPr>
          <a:xfrm>
            <a:off x="1991544" y="1916833"/>
            <a:ext cx="8138864" cy="4411663"/>
          </a:xfrm>
        </p:spPr>
        <p:txBody>
          <a:bodyPr/>
          <a:lstStyle/>
          <a:p>
            <a:pPr marL="0" indent="0"/>
            <a:r>
              <a:rPr lang="tr-TR" sz="2400" b="1" dirty="0" err="1"/>
              <a:t>Manufacturing</a:t>
            </a:r>
            <a:r>
              <a:rPr lang="tr-TR" sz="2400" b="1" dirty="0"/>
              <a:t> </a:t>
            </a:r>
            <a:r>
              <a:rPr lang="tr-TR" sz="2400" b="1" dirty="0" err="1"/>
              <a:t>methods</a:t>
            </a:r>
            <a:r>
              <a:rPr lang="tr-TR" sz="2400" b="1" dirty="0"/>
              <a:t> in 19th </a:t>
            </a:r>
            <a:r>
              <a:rPr lang="tr-TR" sz="2400" b="1" dirty="0" err="1"/>
              <a:t>century</a:t>
            </a:r>
            <a:r>
              <a:rPr lang="tr-TR" sz="2400" b="1" dirty="0"/>
              <a:t>: </a:t>
            </a:r>
          </a:p>
          <a:p>
            <a:pPr marL="0" indent="0" algn="just"/>
            <a:endParaRPr lang="tr-TR" sz="2400" b="1" dirty="0"/>
          </a:p>
          <a:p>
            <a:pPr marL="0" indent="0" algn="just"/>
            <a:r>
              <a:rPr lang="en-US" sz="2400" dirty="0"/>
              <a:t>The two notable features were extensive use of </a:t>
            </a:r>
            <a:r>
              <a:rPr lang="en-US" sz="2400" b="1" dirty="0">
                <a:solidFill>
                  <a:schemeClr val="tx2"/>
                </a:solidFill>
              </a:rPr>
              <a:t>interchangeable</a:t>
            </a:r>
            <a:r>
              <a:rPr lang="tr-TR" sz="2400" b="1" dirty="0">
                <a:solidFill>
                  <a:schemeClr val="tx2"/>
                </a:solidFill>
              </a:rPr>
              <a:t> </a:t>
            </a:r>
            <a:r>
              <a:rPr lang="tr-TR" sz="2400" b="1" dirty="0" err="1">
                <a:solidFill>
                  <a:schemeClr val="tx2"/>
                </a:solidFill>
              </a:rPr>
              <a:t>parts</a:t>
            </a:r>
            <a:r>
              <a:rPr lang="en-US" sz="2400" dirty="0"/>
              <a:t> and extensive use of </a:t>
            </a:r>
            <a:r>
              <a:rPr lang="tr-TR" sz="2400" b="1" dirty="0" err="1">
                <a:solidFill>
                  <a:schemeClr val="tx2"/>
                </a:solidFill>
              </a:rPr>
              <a:t>mechanization</a:t>
            </a:r>
            <a:r>
              <a:rPr lang="tr-TR" sz="2400" dirty="0">
                <a:solidFill>
                  <a:schemeClr val="tx2"/>
                </a:solidFill>
              </a:rPr>
              <a:t> </a:t>
            </a:r>
            <a:r>
              <a:rPr lang="en-US" sz="2400" dirty="0"/>
              <a:t>to produce </a:t>
            </a:r>
            <a:r>
              <a:rPr lang="tr-TR" sz="2400" dirty="0" err="1"/>
              <a:t>military</a:t>
            </a:r>
            <a:r>
              <a:rPr lang="tr-TR" sz="2400" dirty="0"/>
              <a:t> </a:t>
            </a:r>
            <a:r>
              <a:rPr lang="tr-TR" sz="2400" dirty="0" err="1"/>
              <a:t>equipments</a:t>
            </a:r>
            <a:r>
              <a:rPr lang="en-US" sz="2400" dirty="0"/>
              <a:t>, which resulted in more efficient use of labor compared to hand methods. The system was also known as </a:t>
            </a:r>
            <a:r>
              <a:rPr lang="en-US" sz="2400" b="1" dirty="0">
                <a:solidFill>
                  <a:schemeClr val="tx2"/>
                </a:solidFill>
              </a:rPr>
              <a:t>armory practice</a:t>
            </a:r>
            <a:r>
              <a:rPr lang="tr-TR" sz="2400" dirty="0">
                <a:solidFill>
                  <a:schemeClr val="tx2"/>
                </a:solidFill>
              </a:rPr>
              <a:t>.</a:t>
            </a: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8</a:t>
            </a:fld>
            <a:endParaRPr lang="en-US" altLang="en-US" dirty="0"/>
          </a:p>
        </p:txBody>
      </p:sp>
    </p:spTree>
    <p:extLst>
      <p:ext uri="{BB962C8B-B14F-4D97-AF65-F5344CB8AC3E}">
        <p14:creationId xmlns:p14="http://schemas.microsoft.com/office/powerpoint/2010/main" val="2783853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FA019-274B-497D-9E05-1DEEAF66DB9D}"/>
              </a:ext>
            </a:extLst>
          </p:cNvPr>
          <p:cNvSpPr>
            <a:spLocks noGrp="1"/>
          </p:cNvSpPr>
          <p:nvPr>
            <p:ph type="title"/>
          </p:nvPr>
        </p:nvSpPr>
        <p:spPr/>
        <p:txBody>
          <a:bodyPr>
            <a:normAutofit/>
          </a:bodyPr>
          <a:lstStyle/>
          <a:p>
            <a:r>
              <a:rPr lang="tr-TR" sz="4000" dirty="0"/>
              <a:t>Deriving the RC for the ellipsoid uncertainty set</a:t>
            </a:r>
            <a:endParaRPr lang="en-US" sz="4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581827-19F4-4116-A37F-F5DB8CD4C2C0}"/>
                  </a:ext>
                </a:extLst>
              </p:cNvPr>
              <p:cNvSpPr>
                <a:spLocks noGrp="1"/>
              </p:cNvSpPr>
              <p:nvPr>
                <p:ph idx="1"/>
              </p:nvPr>
            </p:nvSpPr>
            <p:spPr/>
            <p:txBody>
              <a:bodyPr/>
              <a:lstStyle/>
              <a:p>
                <a:r>
                  <a:rPr lang="tr-TR" dirty="0"/>
                  <a:t>What if the uncertainty set was an ellipsoid:</a:t>
                </a:r>
              </a:p>
              <a:p>
                <a:endParaRPr lang="tr-TR" dirty="0"/>
              </a:p>
              <a:p>
                <a:pPr lvl="1"/>
                <a:r>
                  <a:rPr lang="tr-TR" dirty="0"/>
                  <a:t>Say </a:t>
                </a:r>
                <a14:m>
                  <m:oMath xmlns:m="http://schemas.openxmlformats.org/officeDocument/2006/math">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−2</m:t>
                            </m:r>
                          </m:e>
                        </m:d>
                      </m:e>
                      <m:sup>
                        <m:r>
                          <a:rPr lang="tr-TR" b="0" i="1" smtClean="0">
                            <a:latin typeface="Cambria Math" panose="02040503050406030204" pitchFamily="18" charset="0"/>
                          </a:rPr>
                          <m:t>2</m:t>
                        </m:r>
                      </m:sup>
                    </m:sSup>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r>
                              <a:rPr lang="tr-TR" b="0" i="1" smtClean="0">
                                <a:latin typeface="Cambria Math" panose="02040503050406030204" pitchFamily="18" charset="0"/>
                              </a:rPr>
                              <m:t>−1</m:t>
                            </m:r>
                          </m:e>
                        </m:d>
                      </m:e>
                      <m:sup>
                        <m:r>
                          <a:rPr lang="tr-TR" b="0" i="1" smtClean="0">
                            <a:latin typeface="Cambria Math" panose="02040503050406030204" pitchFamily="18" charset="0"/>
                          </a:rPr>
                          <m:t>2</m:t>
                        </m:r>
                      </m:sup>
                    </m:sSup>
                    <m:r>
                      <a:rPr lang="tr-TR" b="0" i="1" smtClean="0">
                        <a:latin typeface="Cambria Math" panose="02040503050406030204" pitchFamily="18" charset="0"/>
                      </a:rPr>
                      <m:t>≤1</m:t>
                    </m:r>
                  </m:oMath>
                </a14:m>
                <a:endParaRPr lang="tr-TR" dirty="0"/>
              </a:p>
              <a:p>
                <a:pPr lvl="1"/>
                <a:endParaRPr lang="tr-TR" dirty="0"/>
              </a:p>
              <a:p>
                <a:pPr lvl="1"/>
                <a:r>
                  <a:rPr lang="tr-TR" dirty="0"/>
                  <a:t>Draw it!</a:t>
                </a:r>
              </a:p>
              <a:p>
                <a:pPr lvl="1"/>
                <a:endParaRPr lang="tr-TR" dirty="0"/>
              </a:p>
              <a:p>
                <a:pPr lvl="1"/>
                <a:r>
                  <a:rPr lang="tr-TR" dirty="0"/>
                  <a:t>Lets translate it to something easier:</a:t>
                </a:r>
              </a:p>
              <a:p>
                <a:pPr lvl="2"/>
                <a14:m>
                  <m:oMath xmlns:m="http://schemas.openxmlformats.org/officeDocument/2006/math">
                    <m:r>
                      <a:rPr lang="tr-TR" b="0" i="1" smtClean="0">
                        <a:latin typeface="Cambria Math" panose="02040503050406030204" pitchFamily="18" charset="0"/>
                      </a:rPr>
                      <m:t>2</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𝜁</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𝜁</m:t>
                        </m:r>
                      </m:e>
                      <m:sub>
                        <m:r>
                          <a:rPr lang="tr-TR" b="0" i="1" smtClean="0">
                            <a:latin typeface="Cambria Math" panose="02040503050406030204" pitchFamily="18" charset="0"/>
                          </a:rPr>
                          <m:t>2</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≤100</m:t>
                    </m:r>
                  </m:oMath>
                </a14:m>
                <a:endParaRPr lang="tr-TR" b="0" dirty="0"/>
              </a:p>
              <a:p>
                <a:pPr lvl="2"/>
                <a:endParaRPr lang="tr-TR" dirty="0"/>
              </a:p>
              <a:p>
                <a:pPr lvl="1"/>
                <a:r>
                  <a:rPr lang="tr-TR" b="0" dirty="0"/>
                  <a:t>Derive the RC</a:t>
                </a:r>
              </a:p>
              <a:p>
                <a:pPr lvl="2"/>
                <a:endParaRPr lang="tr-TR" dirty="0"/>
              </a:p>
              <a:p>
                <a:endParaRPr lang="en-US" dirty="0"/>
              </a:p>
            </p:txBody>
          </p:sp>
        </mc:Choice>
        <mc:Fallback xmlns="">
          <p:sp>
            <p:nvSpPr>
              <p:cNvPr id="3" name="Content Placeholder 2">
                <a:extLst>
                  <a:ext uri="{FF2B5EF4-FFF2-40B4-BE49-F238E27FC236}">
                    <a16:creationId xmlns:a16="http://schemas.microsoft.com/office/drawing/2014/main" id="{1C581827-19F4-4116-A37F-F5DB8CD4C2C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837219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5A30-337F-4606-B34A-3972B22B0BE3}"/>
              </a:ext>
            </a:extLst>
          </p:cNvPr>
          <p:cNvSpPr>
            <a:spLocks noGrp="1"/>
          </p:cNvSpPr>
          <p:nvPr>
            <p:ph type="title"/>
          </p:nvPr>
        </p:nvSpPr>
        <p:spPr/>
        <p:txBody>
          <a:bodyPr/>
          <a:lstStyle/>
          <a:p>
            <a:r>
              <a:rPr lang="tr-TR" dirty="0"/>
              <a:t>The Resulting RC</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7051AB-F3D0-476E-8823-9209218374ED}"/>
                  </a:ext>
                </a:extLst>
              </p:cNvPr>
              <p:cNvSpPr>
                <a:spLocks noGrp="1"/>
              </p:cNvSpPr>
              <p:nvPr>
                <p:ph idx="1"/>
              </p:nvPr>
            </p:nvSpPr>
            <p:spPr/>
            <p:txBody>
              <a:bodyPr/>
              <a:lstStyle/>
              <a:p>
                <a:r>
                  <a:rPr lang="tr-TR" dirty="0"/>
                  <a:t>The final RC is given as follows:</a:t>
                </a:r>
              </a:p>
              <a:p>
                <a:endParaRPr lang="tr-TR" dirty="0"/>
              </a:p>
              <a:p>
                <a:pPr marL="0" indent="0">
                  <a:buNone/>
                </a:pPr>
                <a14:m>
                  <m:oMathPara xmlns:m="http://schemas.openxmlformats.org/officeDocument/2006/math">
                    <m:oMathParaPr>
                      <m:jc m:val="centerGroup"/>
                    </m:oMathParaPr>
                    <m:oMath xmlns:m="http://schemas.openxmlformats.org/officeDocument/2006/math">
                      <m:func>
                        <m:funcPr>
                          <m:ctrlPr>
                            <a:rPr lang="tr-TR" i="1">
                              <a:latin typeface="Cambria Math" panose="02040503050406030204" pitchFamily="18" charset="0"/>
                            </a:rPr>
                          </m:ctrlPr>
                        </m:funcPr>
                        <m:fName>
                          <m:r>
                            <m:rPr>
                              <m:sty m:val="p"/>
                            </m:rPr>
                            <a:rPr lang="tr-TR">
                              <a:latin typeface="Cambria Math" panose="02040503050406030204" pitchFamily="18" charset="0"/>
                            </a:rPr>
                            <m:t>max</m:t>
                          </m:r>
                        </m:fName>
                        <m:e>
                          <m:r>
                            <a:rPr lang="tr-TR" i="1">
                              <a:latin typeface="Cambria Math" panose="02040503050406030204" pitchFamily="18" charset="0"/>
                            </a:rPr>
                            <m:t>  4</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+2</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func>
                    </m:oMath>
                    <m:oMath xmlns:m="http://schemas.openxmlformats.org/officeDocument/2006/math">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     2</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1</m:t>
                              </m:r>
                            </m:sub>
                            <m:sup>
                              <m:r>
                                <a:rPr lang="tr-TR" b="0" i="1" smtClean="0">
                                  <a:latin typeface="Cambria Math" panose="02040503050406030204" pitchFamily="18" charset="0"/>
                                </a:rPr>
                                <m:t>2</m:t>
                              </m:r>
                            </m:sup>
                          </m:sSubSup>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2</m:t>
                              </m:r>
                            </m:sub>
                            <m:sup>
                              <m:r>
                                <a:rPr lang="tr-TR" b="0" i="1" smtClean="0">
                                  <a:latin typeface="Cambria Math" panose="02040503050406030204" pitchFamily="18" charset="0"/>
                                </a:rPr>
                                <m:t>2</m:t>
                              </m:r>
                            </m:sup>
                          </m:sSubSup>
                        </m:e>
                      </m:rad>
                      <m:r>
                        <a:rPr lang="tr-TR" i="1">
                          <a:latin typeface="Cambria Math" panose="02040503050406030204" pitchFamily="18" charset="0"/>
                        </a:rPr>
                        <m:t>≤100</m:t>
                      </m:r>
                    </m:oMath>
                    <m:oMath xmlns:m="http://schemas.openxmlformats.org/officeDocument/2006/math">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≤80</m:t>
                      </m:r>
                    </m:oMath>
                    <m:oMath xmlns:m="http://schemas.openxmlformats.org/officeDocument/2006/math">
                      <m:r>
                        <a:rPr lang="tr-TR" i="1">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1,2</m:t>
                          </m:r>
                        </m:sub>
                      </m:sSub>
                      <m:r>
                        <a:rPr lang="tr-TR" i="1">
                          <a:latin typeface="Cambria Math" panose="02040503050406030204" pitchFamily="18" charset="0"/>
                        </a:rPr>
                        <m:t>≥0</m:t>
                      </m:r>
                    </m:oMath>
                  </m:oMathPara>
                </a14:m>
                <a:endParaRPr lang="tr-TR"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97051AB-F3D0-476E-8823-9209218374E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05937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869C-06E7-48C9-82EC-08F3DFD5F88E}"/>
              </a:ext>
            </a:extLst>
          </p:cNvPr>
          <p:cNvSpPr>
            <a:spLocks noGrp="1"/>
          </p:cNvSpPr>
          <p:nvPr>
            <p:ph type="title"/>
          </p:nvPr>
        </p:nvSpPr>
        <p:spPr/>
        <p:txBody>
          <a:bodyPr/>
          <a:lstStyle/>
          <a:p>
            <a:r>
              <a:rPr lang="tr-TR" dirty="0"/>
              <a:t>Nominal vs robust solution performance comparison for box uncertainty	</a:t>
            </a:r>
            <a:endParaRPr lang="en-US" dirty="0"/>
          </a:p>
        </p:txBody>
      </p:sp>
      <p:sp>
        <p:nvSpPr>
          <p:cNvPr id="3" name="Content Placeholder 2">
            <a:extLst>
              <a:ext uri="{FF2B5EF4-FFF2-40B4-BE49-F238E27FC236}">
                <a16:creationId xmlns:a16="http://schemas.microsoft.com/office/drawing/2014/main" id="{302F17B9-5C99-44F3-9EDA-9837BF9D643A}"/>
              </a:ext>
            </a:extLst>
          </p:cNvPr>
          <p:cNvSpPr>
            <a:spLocks noGrp="1"/>
          </p:cNvSpPr>
          <p:nvPr>
            <p:ph idx="1"/>
          </p:nvPr>
        </p:nvSpPr>
        <p:spPr/>
        <p:txBody>
          <a:bodyPr/>
          <a:lstStyle/>
          <a:p>
            <a:r>
              <a:rPr lang="tr-TR" dirty="0"/>
              <a:t>The nominal problem yields the alternative optimal solutions (20,60), (40,20) and (30,40) with objective function value of 200.</a:t>
            </a:r>
          </a:p>
          <a:p>
            <a:r>
              <a:rPr lang="tr-TR" dirty="0"/>
              <a:t>The robust problem yields the optimal solution (40,0) with objective function value of 160.</a:t>
            </a:r>
          </a:p>
          <a:p>
            <a:r>
              <a:rPr lang="tr-TR" dirty="0"/>
              <a:t>If we implement the nominal optimal solutions to robust problem. </a:t>
            </a:r>
          </a:p>
          <a:p>
            <a:r>
              <a:rPr lang="tr-TR" b="1" dirty="0">
                <a:solidFill>
                  <a:srgbClr val="FF0000"/>
                </a:solidFill>
              </a:rPr>
              <a:t>It will be infeasible</a:t>
            </a:r>
            <a:r>
              <a:rPr lang="tr-TR" dirty="0"/>
              <a:t>. Lets see!</a:t>
            </a:r>
            <a:endParaRPr lang="en-US" dirty="0"/>
          </a:p>
        </p:txBody>
      </p:sp>
    </p:spTree>
    <p:extLst>
      <p:ext uri="{BB962C8B-B14F-4D97-AF65-F5344CB8AC3E}">
        <p14:creationId xmlns:p14="http://schemas.microsoft.com/office/powerpoint/2010/main" val="4164712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C305-44A1-4386-BD73-E0C084023F2B}"/>
              </a:ext>
            </a:extLst>
          </p:cNvPr>
          <p:cNvSpPr>
            <a:spLocks noGrp="1"/>
          </p:cNvSpPr>
          <p:nvPr>
            <p:ph type="title"/>
          </p:nvPr>
        </p:nvSpPr>
        <p:spPr/>
        <p:txBody>
          <a:bodyPr/>
          <a:lstStyle/>
          <a:p>
            <a:r>
              <a:rPr lang="tr-TR" dirty="0"/>
              <a:t>Infeasibility of nominal solution</a:t>
            </a:r>
            <a:endParaRPr lang="en-US" dirty="0"/>
          </a:p>
        </p:txBody>
      </p:sp>
      <p:sp>
        <p:nvSpPr>
          <p:cNvPr id="3" name="Content Placeholder 2">
            <a:extLst>
              <a:ext uri="{FF2B5EF4-FFF2-40B4-BE49-F238E27FC236}">
                <a16:creationId xmlns:a16="http://schemas.microsoft.com/office/drawing/2014/main" id="{20D73043-216F-4758-8F48-5E47D1321865}"/>
              </a:ext>
            </a:extLst>
          </p:cNvPr>
          <p:cNvSpPr>
            <a:spLocks noGrp="1"/>
          </p:cNvSpPr>
          <p:nvPr>
            <p:ph idx="1"/>
          </p:nvPr>
        </p:nvSpPr>
        <p:spPr/>
        <p:txBody>
          <a:bodyPr/>
          <a:lstStyle/>
          <a:p>
            <a:r>
              <a:rPr lang="tr-TR" dirty="0"/>
              <a:t>Left-hand side values for:</a:t>
            </a:r>
          </a:p>
          <a:p>
            <a:pPr lvl="1"/>
            <a:r>
              <a:rPr lang="tr-TR" dirty="0"/>
              <a:t>110 for (20,60)</a:t>
            </a:r>
          </a:p>
          <a:p>
            <a:pPr lvl="1"/>
            <a:r>
              <a:rPr lang="tr-TR" dirty="0"/>
              <a:t>120 for (40,20)</a:t>
            </a:r>
          </a:p>
          <a:p>
            <a:pPr lvl="1"/>
            <a:r>
              <a:rPr lang="tr-TR" dirty="0"/>
              <a:t>also see: 115 for (30,40)</a:t>
            </a:r>
          </a:p>
          <a:p>
            <a:pPr lvl="1"/>
            <a:endParaRPr lang="tr-TR" dirty="0"/>
          </a:p>
          <a:p>
            <a:pPr algn="just"/>
            <a:r>
              <a:rPr lang="tr-TR" dirty="0"/>
              <a:t>Notice that nominal solutions that</a:t>
            </a:r>
          </a:p>
          <a:p>
            <a:pPr marL="0" indent="0" algn="just">
              <a:buNone/>
            </a:pPr>
            <a:r>
              <a:rPr lang="tr-TR" dirty="0"/>
              <a:t>   yield the same performance can have</a:t>
            </a:r>
          </a:p>
          <a:p>
            <a:pPr marL="0" indent="0" algn="just">
              <a:buNone/>
            </a:pPr>
            <a:r>
              <a:rPr lang="tr-TR" dirty="0"/>
              <a:t>   different levels of infeasibilities in the</a:t>
            </a:r>
          </a:p>
          <a:p>
            <a:pPr marL="0" indent="0" algn="just">
              <a:buNone/>
            </a:pPr>
            <a:r>
              <a:rPr lang="tr-TR" dirty="0"/>
              <a:t>   worst-case.</a:t>
            </a:r>
          </a:p>
          <a:p>
            <a:pPr marL="0" indent="0">
              <a:buNone/>
            </a:pPr>
            <a:endParaRPr lang="tr-TR" dirty="0"/>
          </a:p>
          <a:p>
            <a:pPr marL="0" indent="0">
              <a:buNone/>
            </a:pPr>
            <a:endParaRPr lang="tr-TR" dirty="0"/>
          </a:p>
          <a:p>
            <a:pPr marL="0" indent="0">
              <a:buNone/>
            </a:pPr>
            <a:endParaRPr lang="en-US"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994F802-A6F1-4383-9419-61EB2BC9231E}"/>
                  </a:ext>
                </a:extLst>
              </p:cNvPr>
              <p:cNvSpPr/>
              <p:nvPr/>
            </p:nvSpPr>
            <p:spPr>
              <a:xfrm>
                <a:off x="5638800" y="2868451"/>
                <a:ext cx="6096000" cy="22656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unc>
                        <m:funcPr>
                          <m:ctrlPr>
                            <a:rPr lang="tr-TR" sz="2800" i="1" smtClean="0">
                              <a:latin typeface="Cambria Math" panose="02040503050406030204" pitchFamily="18" charset="0"/>
                            </a:rPr>
                          </m:ctrlPr>
                        </m:funcPr>
                        <m:fName>
                          <m:r>
                            <m:rPr>
                              <m:sty m:val="p"/>
                            </m:rPr>
                            <a:rPr lang="tr-TR" sz="2800">
                              <a:latin typeface="Cambria Math" panose="02040503050406030204" pitchFamily="18" charset="0"/>
                            </a:rPr>
                            <m:t>max</m:t>
                          </m:r>
                        </m:fName>
                        <m:e>
                          <m:r>
                            <a:rPr lang="tr-TR" sz="2800" i="1">
                              <a:latin typeface="Cambria Math" panose="02040503050406030204" pitchFamily="18" charset="0"/>
                            </a:rPr>
                            <m:t>  4</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1</m:t>
                              </m:r>
                            </m:sub>
                          </m:sSub>
                          <m:r>
                            <a:rPr lang="tr-TR" sz="2800" i="1">
                              <a:latin typeface="Cambria Math" panose="02040503050406030204" pitchFamily="18" charset="0"/>
                            </a:rPr>
                            <m:t>+2</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2</m:t>
                              </m:r>
                            </m:sub>
                          </m:sSub>
                        </m:e>
                      </m:func>
                    </m:oMath>
                    <m:oMath xmlns:m="http://schemas.openxmlformats.org/officeDocument/2006/math">
                      <m:r>
                        <a:rPr lang="tr-TR" sz="2800" i="1">
                          <a:latin typeface="Cambria Math" panose="02040503050406030204" pitchFamily="18" charset="0"/>
                        </a:rPr>
                        <m:t>𝑠</m:t>
                      </m:r>
                      <m:r>
                        <a:rPr lang="tr-TR" sz="2800" i="1">
                          <a:latin typeface="Cambria Math" panose="02040503050406030204" pitchFamily="18" charset="0"/>
                        </a:rPr>
                        <m:t>.</m:t>
                      </m:r>
                      <m:r>
                        <a:rPr lang="tr-TR" sz="2800" i="1">
                          <a:latin typeface="Cambria Math" panose="02040503050406030204" pitchFamily="18" charset="0"/>
                        </a:rPr>
                        <m:t>𝑡</m:t>
                      </m:r>
                      <m:r>
                        <a:rPr lang="tr-TR" sz="2800" i="1">
                          <a:latin typeface="Cambria Math" panose="02040503050406030204" pitchFamily="18" charset="0"/>
                        </a:rPr>
                        <m:t>.     </m:t>
                      </m:r>
                      <m:r>
                        <a:rPr lang="tr-TR" sz="2800" b="1" i="1" smtClean="0">
                          <a:solidFill>
                            <a:srgbClr val="FF0000"/>
                          </a:solidFill>
                          <a:latin typeface="Cambria Math" panose="02040503050406030204" pitchFamily="18" charset="0"/>
                        </a:rPr>
                        <m:t>𝟐</m:t>
                      </m:r>
                      <m:sSub>
                        <m:sSubPr>
                          <m:ctrlPr>
                            <a:rPr lang="tr-TR" sz="2800" b="1" i="1">
                              <a:solidFill>
                                <a:srgbClr val="FF0000"/>
                              </a:solidFill>
                              <a:latin typeface="Cambria Math" panose="02040503050406030204" pitchFamily="18" charset="0"/>
                            </a:rPr>
                          </m:ctrlPr>
                        </m:sSubPr>
                        <m:e>
                          <m:r>
                            <a:rPr lang="tr-TR" sz="2800" b="1" i="1" smtClean="0">
                              <a:solidFill>
                                <a:srgbClr val="FF0000"/>
                              </a:solidFill>
                              <a:latin typeface="Cambria Math" panose="02040503050406030204" pitchFamily="18" charset="0"/>
                            </a:rPr>
                            <m:t>.</m:t>
                          </m:r>
                          <m:r>
                            <a:rPr lang="tr-TR" sz="2800" b="1" i="1" smtClean="0">
                              <a:solidFill>
                                <a:srgbClr val="FF0000"/>
                              </a:solidFill>
                              <a:latin typeface="Cambria Math" panose="02040503050406030204" pitchFamily="18" charset="0"/>
                            </a:rPr>
                            <m:t>𝟓</m:t>
                          </m:r>
                          <m:r>
                            <a:rPr lang="tr-TR" sz="2800" b="1" i="1">
                              <a:solidFill>
                                <a:srgbClr val="FF0000"/>
                              </a:solidFill>
                              <a:latin typeface="Cambria Math" panose="02040503050406030204" pitchFamily="18" charset="0"/>
                            </a:rPr>
                            <m:t>𝒙</m:t>
                          </m:r>
                        </m:e>
                        <m:sub>
                          <m:r>
                            <a:rPr lang="tr-TR" sz="2800" b="1" i="1">
                              <a:solidFill>
                                <a:srgbClr val="FF0000"/>
                              </a:solidFill>
                              <a:latin typeface="Cambria Math" panose="02040503050406030204" pitchFamily="18" charset="0"/>
                            </a:rPr>
                            <m:t>𝟏</m:t>
                          </m:r>
                        </m:sub>
                      </m:sSub>
                      <m:r>
                        <a:rPr lang="tr-TR" sz="2800" b="1" i="1">
                          <a:solidFill>
                            <a:srgbClr val="FF0000"/>
                          </a:solidFill>
                          <a:latin typeface="Cambria Math" panose="02040503050406030204" pitchFamily="18" charset="0"/>
                        </a:rPr>
                        <m:t>+</m:t>
                      </m:r>
                      <m:sSub>
                        <m:sSubPr>
                          <m:ctrlPr>
                            <a:rPr lang="tr-TR" sz="2800" b="1" i="1">
                              <a:solidFill>
                                <a:srgbClr val="FF0000"/>
                              </a:solidFill>
                              <a:latin typeface="Cambria Math" panose="02040503050406030204" pitchFamily="18" charset="0"/>
                            </a:rPr>
                          </m:ctrlPr>
                        </m:sSubPr>
                        <m:e>
                          <m:r>
                            <a:rPr lang="tr-TR" sz="2800" b="1" i="1" smtClean="0">
                              <a:solidFill>
                                <a:srgbClr val="FF0000"/>
                              </a:solidFill>
                              <a:latin typeface="Cambria Math" panose="02040503050406030204" pitchFamily="18" charset="0"/>
                            </a:rPr>
                            <m:t>𝟐</m:t>
                          </m:r>
                          <m:r>
                            <a:rPr lang="tr-TR" sz="2800" b="1" i="1">
                              <a:solidFill>
                                <a:srgbClr val="FF0000"/>
                              </a:solidFill>
                              <a:latin typeface="Cambria Math" panose="02040503050406030204" pitchFamily="18" charset="0"/>
                            </a:rPr>
                            <m:t>𝒙</m:t>
                          </m:r>
                        </m:e>
                        <m:sub>
                          <m:r>
                            <a:rPr lang="tr-TR" sz="2800" b="1" i="1">
                              <a:solidFill>
                                <a:srgbClr val="FF0000"/>
                              </a:solidFill>
                              <a:latin typeface="Cambria Math" panose="02040503050406030204" pitchFamily="18" charset="0"/>
                            </a:rPr>
                            <m:t>𝟐</m:t>
                          </m:r>
                        </m:sub>
                      </m:sSub>
                      <m:r>
                        <a:rPr lang="tr-TR" sz="2800" i="1">
                          <a:latin typeface="Cambria Math" panose="02040503050406030204" pitchFamily="18" charset="0"/>
                        </a:rPr>
                        <m:t>≤100</m:t>
                      </m:r>
                    </m:oMath>
                    <m:oMath xmlns:m="http://schemas.openxmlformats.org/officeDocument/2006/math">
                      <m:r>
                        <a:rPr lang="tr-TR" sz="2800" i="1">
                          <a:latin typeface="Cambria Math" panose="02040503050406030204" pitchFamily="18" charset="0"/>
                        </a:rPr>
                        <m:t>              </m:t>
                      </m:r>
                      <m:sSub>
                        <m:sSubPr>
                          <m:ctrlPr>
                            <a:rPr lang="tr-TR" sz="2800" i="1">
                              <a:latin typeface="Cambria Math" panose="02040503050406030204" pitchFamily="18" charset="0"/>
                            </a:rPr>
                          </m:ctrlPr>
                        </m:sSubPr>
                        <m:e>
                          <m:r>
                            <a:rPr lang="tr-TR" sz="2800" b="0" i="1" smtClean="0">
                              <a:latin typeface="Cambria Math" panose="02040503050406030204" pitchFamily="18" charset="0"/>
                            </a:rPr>
                            <m:t>       </m:t>
                          </m:r>
                          <m:r>
                            <a:rPr lang="tr-TR" sz="2800" i="1">
                              <a:latin typeface="Cambria Math" panose="02040503050406030204" pitchFamily="18" charset="0"/>
                            </a:rPr>
                            <m:t>𝑥</m:t>
                          </m:r>
                        </m:e>
                        <m:sub>
                          <m:r>
                            <a:rPr lang="tr-TR" sz="2800" i="1">
                              <a:latin typeface="Cambria Math" panose="02040503050406030204" pitchFamily="18" charset="0"/>
                            </a:rPr>
                            <m:t>1</m:t>
                          </m:r>
                        </m:sub>
                      </m:sSub>
                      <m:r>
                        <a:rPr lang="tr-TR" sz="2800" i="1">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2</m:t>
                          </m:r>
                        </m:sub>
                      </m:sSub>
                      <m:r>
                        <a:rPr lang="tr-TR" sz="2800" i="1">
                          <a:latin typeface="Cambria Math" panose="02040503050406030204" pitchFamily="18" charset="0"/>
                        </a:rPr>
                        <m:t>≤80</m:t>
                      </m:r>
                    </m:oMath>
                    <m:oMath xmlns:m="http://schemas.openxmlformats.org/officeDocument/2006/math">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                               </m:t>
                          </m:r>
                          <m:r>
                            <a:rPr lang="tr-TR" sz="2800" b="0" i="1" smtClean="0">
                              <a:latin typeface="Cambria Math" panose="02040503050406030204" pitchFamily="18" charset="0"/>
                            </a:rPr>
                            <m:t>𝑥</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≥40</m:t>
                      </m:r>
                    </m:oMath>
                    <m:oMath xmlns:m="http://schemas.openxmlformats.org/officeDocument/2006/math">
                      <m:r>
                        <a:rPr lang="tr-TR" sz="2800" i="1">
                          <a:latin typeface="Cambria Math" panose="02040503050406030204" pitchFamily="18" charset="0"/>
                        </a:rPr>
                        <m:t>              </m:t>
                      </m:r>
                      <m:r>
                        <a:rPr lang="tr-TR" sz="2800" b="0" i="1" smtClean="0">
                          <a:latin typeface="Cambria Math" panose="02040503050406030204" pitchFamily="18" charset="0"/>
                        </a:rPr>
                        <m:t>            </m:t>
                      </m:r>
                      <m:r>
                        <a:rPr lang="tr-TR" sz="2800" i="1">
                          <a:latin typeface="Cambria Math" panose="02040503050406030204" pitchFamily="18" charset="0"/>
                        </a:rPr>
                        <m:t> </m:t>
                      </m:r>
                      <m:sSub>
                        <m:sSubPr>
                          <m:ctrlPr>
                            <a:rPr lang="tr-TR" sz="2800" i="1">
                              <a:latin typeface="Cambria Math" panose="02040503050406030204" pitchFamily="18" charset="0"/>
                            </a:rPr>
                          </m:ctrlPr>
                        </m:sSubPr>
                        <m:e>
                          <m:r>
                            <a:rPr lang="tr-TR" sz="2800" i="1">
                              <a:latin typeface="Cambria Math" panose="02040503050406030204" pitchFamily="18" charset="0"/>
                            </a:rPr>
                            <m:t>𝑥</m:t>
                          </m:r>
                        </m:e>
                        <m:sub>
                          <m:r>
                            <a:rPr lang="tr-TR" sz="2800" i="1">
                              <a:latin typeface="Cambria Math" panose="02040503050406030204" pitchFamily="18" charset="0"/>
                            </a:rPr>
                            <m:t>1,2</m:t>
                          </m:r>
                        </m:sub>
                      </m:sSub>
                      <m:r>
                        <a:rPr lang="tr-TR" sz="2800" i="1">
                          <a:latin typeface="Cambria Math" panose="02040503050406030204" pitchFamily="18" charset="0"/>
                        </a:rPr>
                        <m:t>≥0</m:t>
                      </m:r>
                    </m:oMath>
                  </m:oMathPara>
                </a14:m>
                <a:endParaRPr lang="tr-TR" sz="2800" dirty="0"/>
              </a:p>
            </p:txBody>
          </p:sp>
        </mc:Choice>
        <mc:Fallback xmlns="">
          <p:sp>
            <p:nvSpPr>
              <p:cNvPr id="6" name="Rectangle 5">
                <a:extLst>
                  <a:ext uri="{FF2B5EF4-FFF2-40B4-BE49-F238E27FC236}">
                    <a16:creationId xmlns:a16="http://schemas.microsoft.com/office/drawing/2014/main" id="{0994F802-A6F1-4383-9419-61EB2BC9231E}"/>
                  </a:ext>
                </a:extLst>
              </p:cNvPr>
              <p:cNvSpPr>
                <a:spLocks noRot="1" noChangeAspect="1" noMove="1" noResize="1" noEditPoints="1" noAdjustHandles="1" noChangeArrowheads="1" noChangeShapeType="1" noTextEdit="1"/>
              </p:cNvSpPr>
              <p:nvPr/>
            </p:nvSpPr>
            <p:spPr>
              <a:xfrm>
                <a:off x="5638800" y="2868451"/>
                <a:ext cx="6096000" cy="226568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2062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7DCD9-993C-4C14-87FA-47E1E6BF41E7}"/>
              </a:ext>
            </a:extLst>
          </p:cNvPr>
          <p:cNvSpPr>
            <a:spLocks noGrp="1"/>
          </p:cNvSpPr>
          <p:nvPr>
            <p:ph type="title"/>
          </p:nvPr>
        </p:nvSpPr>
        <p:spPr/>
        <p:txBody>
          <a:bodyPr/>
          <a:lstStyle/>
          <a:p>
            <a:r>
              <a:rPr lang="tr-TR" dirty="0"/>
              <a:t>Tradeoff between optimality and feasibility</a:t>
            </a:r>
            <a:endParaRPr lang="en-US" dirty="0"/>
          </a:p>
        </p:txBody>
      </p:sp>
      <p:pic>
        <p:nvPicPr>
          <p:cNvPr id="4" name="Content Placeholder 3">
            <a:extLst>
              <a:ext uri="{FF2B5EF4-FFF2-40B4-BE49-F238E27FC236}">
                <a16:creationId xmlns:a16="http://schemas.microsoft.com/office/drawing/2014/main" id="{D1C9CA33-50AE-42AF-AC8C-DAEADF8FE070}"/>
              </a:ext>
            </a:extLst>
          </p:cNvPr>
          <p:cNvPicPr>
            <a:picLocks noGrp="1" noChangeAspect="1"/>
          </p:cNvPicPr>
          <p:nvPr>
            <p:ph sz="half" idx="1"/>
          </p:nvPr>
        </p:nvPicPr>
        <p:blipFill>
          <a:blip r:embed="rId2"/>
          <a:stretch>
            <a:fillRect/>
          </a:stretch>
        </p:blipFill>
        <p:spPr>
          <a:xfrm>
            <a:off x="6096000" y="1620622"/>
            <a:ext cx="5598160" cy="4639912"/>
          </a:xfrm>
          <a:prstGeom prst="rect">
            <a:avLst/>
          </a:prstGeom>
        </p:spPr>
      </p:pic>
      <p:sp>
        <p:nvSpPr>
          <p:cNvPr id="5" name="Content Placeholder 4">
            <a:extLst>
              <a:ext uri="{FF2B5EF4-FFF2-40B4-BE49-F238E27FC236}">
                <a16:creationId xmlns:a16="http://schemas.microsoft.com/office/drawing/2014/main" id="{FF654030-F9EB-4F55-8036-1A9C3DA8FB2C}"/>
              </a:ext>
            </a:extLst>
          </p:cNvPr>
          <p:cNvSpPr>
            <a:spLocks noGrp="1"/>
          </p:cNvSpPr>
          <p:nvPr>
            <p:ph sz="half" idx="2"/>
          </p:nvPr>
        </p:nvSpPr>
        <p:spPr>
          <a:xfrm>
            <a:off x="838200" y="1690688"/>
            <a:ext cx="5181600" cy="4351338"/>
          </a:xfrm>
        </p:spPr>
        <p:txBody>
          <a:bodyPr/>
          <a:lstStyle/>
          <a:p>
            <a:r>
              <a:rPr lang="tr-TR" dirty="0"/>
              <a:t>Optimization based on nominal values often lead to severe infeasibilities</a:t>
            </a:r>
          </a:p>
          <a:p>
            <a:r>
              <a:rPr lang="tr-TR" dirty="0"/>
              <a:t>Notice that even though nominal solutions yield an objetive function value that is %25 higher than that of robust they are infeasible</a:t>
            </a:r>
          </a:p>
          <a:p>
            <a:r>
              <a:rPr lang="tr-TR" dirty="0"/>
              <a:t>How should we compare to solutions???</a:t>
            </a:r>
            <a:endParaRPr lang="en-US" dirty="0"/>
          </a:p>
        </p:txBody>
      </p:sp>
    </p:spTree>
    <p:extLst>
      <p:ext uri="{BB962C8B-B14F-4D97-AF65-F5344CB8AC3E}">
        <p14:creationId xmlns:p14="http://schemas.microsoft.com/office/powerpoint/2010/main" val="19722986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758E-8E31-4CA0-904B-F21DEBC15E6A}"/>
              </a:ext>
            </a:extLst>
          </p:cNvPr>
          <p:cNvSpPr>
            <a:spLocks noGrp="1"/>
          </p:cNvSpPr>
          <p:nvPr>
            <p:ph type="title"/>
          </p:nvPr>
        </p:nvSpPr>
        <p:spPr/>
        <p:txBody>
          <a:bodyPr/>
          <a:lstStyle/>
          <a:p>
            <a:r>
              <a:rPr lang="tr-TR" dirty="0"/>
              <a:t>A fair comparison approach: Simulation	</a:t>
            </a:r>
            <a:endParaRPr lang="en-US" dirty="0"/>
          </a:p>
        </p:txBody>
      </p:sp>
      <p:sp>
        <p:nvSpPr>
          <p:cNvPr id="3" name="Content Placeholder 2">
            <a:extLst>
              <a:ext uri="{FF2B5EF4-FFF2-40B4-BE49-F238E27FC236}">
                <a16:creationId xmlns:a16="http://schemas.microsoft.com/office/drawing/2014/main" id="{1B317AF8-4532-4F9E-A16E-9C2340C0BFAB}"/>
              </a:ext>
            </a:extLst>
          </p:cNvPr>
          <p:cNvSpPr>
            <a:spLocks noGrp="1"/>
          </p:cNvSpPr>
          <p:nvPr>
            <p:ph idx="1"/>
          </p:nvPr>
        </p:nvSpPr>
        <p:spPr/>
        <p:txBody>
          <a:bodyPr/>
          <a:lstStyle/>
          <a:p>
            <a:r>
              <a:rPr lang="tr-TR" dirty="0"/>
              <a:t>The best way to compare two solutions optimization solutions under uncertainty is via Monte Carlo Simulation.</a:t>
            </a:r>
            <a:endParaRPr lang="en-US" dirty="0"/>
          </a:p>
        </p:txBody>
      </p:sp>
    </p:spTree>
    <p:extLst>
      <p:ext uri="{BB962C8B-B14F-4D97-AF65-F5344CB8AC3E}">
        <p14:creationId xmlns:p14="http://schemas.microsoft.com/office/powerpoint/2010/main" val="1083156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6CC7-343A-433D-A730-313AE1B1F90B}"/>
              </a:ext>
            </a:extLst>
          </p:cNvPr>
          <p:cNvSpPr>
            <a:spLocks noGrp="1"/>
          </p:cNvSpPr>
          <p:nvPr>
            <p:ph type="ctrTitle"/>
          </p:nvPr>
        </p:nvSpPr>
        <p:spPr>
          <a:xfrm>
            <a:off x="1323975" y="1793875"/>
            <a:ext cx="9144000" cy="2387600"/>
          </a:xfrm>
        </p:spPr>
        <p:txBody>
          <a:bodyPr/>
          <a:lstStyle/>
          <a:p>
            <a:r>
              <a:rPr lang="tr-TR" dirty="0"/>
              <a:t>Two Applications from Practice</a:t>
            </a:r>
            <a:endParaRPr lang="en-US" dirty="0"/>
          </a:p>
        </p:txBody>
      </p:sp>
    </p:spTree>
    <p:extLst>
      <p:ext uri="{BB962C8B-B14F-4D97-AF65-F5344CB8AC3E}">
        <p14:creationId xmlns:p14="http://schemas.microsoft.com/office/powerpoint/2010/main" val="998955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96200" cy="824136"/>
          </a:xfrm>
        </p:spPr>
        <p:txBody>
          <a:bodyPr/>
          <a:lstStyle/>
          <a:p>
            <a:r>
              <a:rPr lang="tr-TR" dirty="0"/>
              <a:t>An </a:t>
            </a:r>
            <a:r>
              <a:rPr lang="tr-TR" dirty="0" err="1"/>
              <a:t>application</a:t>
            </a:r>
            <a:r>
              <a:rPr lang="tr-TR" dirty="0"/>
              <a:t> of OR/IE</a:t>
            </a:r>
            <a:endParaRPr lang="en-US" dirty="0"/>
          </a:p>
        </p:txBody>
      </p:sp>
      <p:sp>
        <p:nvSpPr>
          <p:cNvPr id="4" name="Slide Number Placeholder 3"/>
          <p:cNvSpPr>
            <a:spLocks noGrp="1"/>
          </p:cNvSpPr>
          <p:nvPr>
            <p:ph type="sldNum" sz="quarter" idx="12"/>
          </p:nvPr>
        </p:nvSpPr>
        <p:spPr/>
        <p:txBody>
          <a:bodyPr/>
          <a:lstStyle/>
          <a:p>
            <a:fld id="{71C6F290-D301-4864-9490-340EF11588D9}" type="slidenum">
              <a:rPr lang="en-US" altLang="en-US" smtClean="0"/>
              <a:pPr/>
              <a:t>87</a:t>
            </a:fld>
            <a:endParaRPr lang="en-US"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1704" y="2132856"/>
            <a:ext cx="4752528" cy="358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47528" y="1268760"/>
            <a:ext cx="4896544" cy="523220"/>
          </a:xfrm>
          <a:prstGeom prst="rect">
            <a:avLst/>
          </a:prstGeom>
          <a:noFill/>
        </p:spPr>
        <p:txBody>
          <a:bodyPr wrap="square" rtlCol="0">
            <a:spAutoFit/>
          </a:bodyPr>
          <a:lstStyle/>
          <a:p>
            <a:r>
              <a:rPr lang="tr-TR" sz="2800" dirty="0" err="1"/>
              <a:t>Robust</a:t>
            </a:r>
            <a:r>
              <a:rPr lang="tr-TR" sz="2800" dirty="0"/>
              <a:t> TV </a:t>
            </a:r>
            <a:r>
              <a:rPr lang="tr-TR" sz="2800" dirty="0" err="1"/>
              <a:t>tube</a:t>
            </a:r>
            <a:r>
              <a:rPr lang="tr-TR" sz="2800" dirty="0"/>
              <a:t> </a:t>
            </a:r>
            <a:r>
              <a:rPr lang="tr-TR" sz="2800" dirty="0" err="1"/>
              <a:t>design</a:t>
            </a:r>
            <a:endParaRPr lang="en-US" sz="2800" dirty="0"/>
          </a:p>
        </p:txBody>
      </p:sp>
    </p:spTree>
    <p:extLst>
      <p:ext uri="{BB962C8B-B14F-4D97-AF65-F5344CB8AC3E}">
        <p14:creationId xmlns:p14="http://schemas.microsoft.com/office/powerpoint/2010/main" val="17572745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2" y="1844824"/>
            <a:ext cx="553074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19536" y="843099"/>
            <a:ext cx="4248472" cy="523220"/>
          </a:xfrm>
          <a:prstGeom prst="rect">
            <a:avLst/>
          </a:prstGeom>
          <a:noFill/>
        </p:spPr>
        <p:txBody>
          <a:bodyPr wrap="square" rtlCol="0">
            <a:spAutoFit/>
          </a:bodyPr>
          <a:lstStyle/>
          <a:p>
            <a:r>
              <a:rPr lang="tr-TR" sz="2800" dirty="0"/>
              <a:t>Data Analysis</a:t>
            </a:r>
            <a:endParaRPr lang="en-US" sz="2800" dirty="0"/>
          </a:p>
        </p:txBody>
      </p:sp>
    </p:spTree>
    <p:extLst>
      <p:ext uri="{BB962C8B-B14F-4D97-AF65-F5344CB8AC3E}">
        <p14:creationId xmlns:p14="http://schemas.microsoft.com/office/powerpoint/2010/main" val="21032231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7" y="2492897"/>
            <a:ext cx="55530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67744" y="923251"/>
            <a:ext cx="5976664" cy="523220"/>
          </a:xfrm>
          <a:prstGeom prst="rect">
            <a:avLst/>
          </a:prstGeom>
          <a:noFill/>
        </p:spPr>
        <p:txBody>
          <a:bodyPr wrap="square" rtlCol="0">
            <a:spAutoFit/>
          </a:bodyPr>
          <a:lstStyle/>
          <a:p>
            <a:r>
              <a:rPr lang="tr-TR" sz="2800" dirty="0" err="1"/>
              <a:t>Matematical</a:t>
            </a:r>
            <a:r>
              <a:rPr lang="tr-TR" sz="2800" dirty="0"/>
              <a:t> </a:t>
            </a:r>
            <a:r>
              <a:rPr lang="tr-TR" sz="2800" dirty="0" err="1"/>
              <a:t>Modeling</a:t>
            </a:r>
            <a:endParaRPr lang="en-US" sz="2800" dirty="0"/>
          </a:p>
        </p:txBody>
      </p:sp>
    </p:spTree>
    <p:extLst>
      <p:ext uri="{BB962C8B-B14F-4D97-AF65-F5344CB8AC3E}">
        <p14:creationId xmlns:p14="http://schemas.microsoft.com/office/powerpoint/2010/main" val="285644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814" y="2302995"/>
            <a:ext cx="3676650"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2427311" y="5341544"/>
            <a:ext cx="367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US" altLang="en-US" sz="2000" b="0" dirty="0"/>
              <a:t>Interchangeable components</a:t>
            </a:r>
          </a:p>
        </p:txBody>
      </p:sp>
      <p:pic>
        <p:nvPicPr>
          <p:cNvPr id="2150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13774"/>
            <a:ext cx="675064"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14"/>
          <p:cNvSpPr>
            <a:spLocks noChangeShapeType="1"/>
          </p:cNvSpPr>
          <p:nvPr/>
        </p:nvSpPr>
        <p:spPr bwMode="auto">
          <a:xfrm flipH="1" flipV="1">
            <a:off x="2199064" y="3697998"/>
            <a:ext cx="1849438" cy="1381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Line 15"/>
          <p:cNvSpPr>
            <a:spLocks noChangeShapeType="1"/>
          </p:cNvSpPr>
          <p:nvPr/>
        </p:nvSpPr>
        <p:spPr bwMode="auto">
          <a:xfrm flipH="1">
            <a:off x="2199064" y="3093161"/>
            <a:ext cx="1898650" cy="5000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Line 16"/>
          <p:cNvSpPr>
            <a:spLocks noChangeShapeType="1"/>
          </p:cNvSpPr>
          <p:nvPr/>
        </p:nvSpPr>
        <p:spPr bwMode="auto">
          <a:xfrm flipH="1" flipV="1">
            <a:off x="2199065" y="3837698"/>
            <a:ext cx="2028825" cy="9350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Rectangle 2"/>
          <p:cNvSpPr>
            <a:spLocks noChangeArrowheads="1"/>
          </p:cNvSpPr>
          <p:nvPr/>
        </p:nvSpPr>
        <p:spPr bwMode="auto">
          <a:xfrm>
            <a:off x="1919289" y="753953"/>
            <a:ext cx="39954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AU" altLang="en-US" sz="3600" dirty="0">
                <a:solidFill>
                  <a:schemeClr val="tx2"/>
                </a:solidFill>
                <a:latin typeface="Calibri" pitchFamily="34" charset="0"/>
              </a:rPr>
              <a:t>Historical Landmark</a:t>
            </a:r>
            <a:endParaRPr lang="en-US" altLang="en-US" sz="3600" dirty="0">
              <a:solidFill>
                <a:schemeClr val="tx2"/>
              </a:solidFill>
              <a:latin typeface="Calibri" pitchFamily="34" charset="0"/>
            </a:endParaRPr>
          </a:p>
        </p:txBody>
      </p:sp>
      <p:sp>
        <p:nvSpPr>
          <p:cNvPr id="215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3A9209CF-9E77-47F8-B355-08F760384721}" type="slidenum">
              <a:rPr lang="en-US" altLang="en-US" smtClean="0">
                <a:solidFill>
                  <a:srgbClr val="42424F"/>
                </a:solidFill>
              </a:rPr>
              <a:pPr eaLnBrk="1" hangingPunct="1"/>
              <a:t>9</a:t>
            </a:fld>
            <a:endParaRPr lang="en-US" altLang="en-US">
              <a:solidFill>
                <a:srgbClr val="42424F"/>
              </a:solidFill>
            </a:endParaRPr>
          </a:p>
        </p:txBody>
      </p:sp>
      <p:sp>
        <p:nvSpPr>
          <p:cNvPr id="18" name="Content Placeholder 15"/>
          <p:cNvSpPr txBox="1">
            <a:spLocks/>
          </p:cNvSpPr>
          <p:nvPr/>
        </p:nvSpPr>
        <p:spPr bwMode="auto">
          <a:xfrm>
            <a:off x="6600825" y="2024063"/>
            <a:ext cx="3671888" cy="1243012"/>
          </a:xfrm>
          <a:prstGeom prst="rect">
            <a:avLst/>
          </a:prstGeom>
          <a:noFill/>
          <a:ln w="9525">
            <a:noFill/>
            <a:miter lim="800000"/>
            <a:headEnd/>
            <a:tailEnd/>
          </a:ln>
        </p:spPr>
        <p:txBody>
          <a:bodyPr/>
          <a:lstStyle/>
          <a:p>
            <a:pPr>
              <a:spcBef>
                <a:spcPct val="20000"/>
              </a:spcBef>
              <a:buClr>
                <a:schemeClr val="accent3">
                  <a:lumMod val="50000"/>
                </a:schemeClr>
              </a:buClr>
              <a:buSzPct val="80000"/>
              <a:buNone/>
              <a:defRPr/>
            </a:pPr>
            <a:r>
              <a:rPr lang="tr-TR" sz="2400" dirty="0"/>
              <a:t>D</a:t>
            </a:r>
            <a:r>
              <a:rPr lang="en-US" sz="2400" dirty="0" err="1"/>
              <a:t>esign</a:t>
            </a:r>
            <a:r>
              <a:rPr lang="en-US" sz="2400" dirty="0"/>
              <a:t> of machines that can be operated by labor with minimal training</a:t>
            </a:r>
          </a:p>
        </p:txBody>
      </p:sp>
      <p:sp>
        <p:nvSpPr>
          <p:cNvPr id="21516" name="TextBox 18"/>
          <p:cNvSpPr txBox="1">
            <a:spLocks noChangeArrowheads="1"/>
          </p:cNvSpPr>
          <p:nvPr/>
        </p:nvSpPr>
        <p:spPr bwMode="auto">
          <a:xfrm>
            <a:off x="7140575" y="4652963"/>
            <a:ext cx="30241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buNone/>
            </a:pPr>
            <a:r>
              <a:rPr lang="en-US" altLang="en-US" sz="2000" dirty="0">
                <a:solidFill>
                  <a:srgbClr val="0070C0"/>
                </a:solidFill>
              </a:rPr>
              <a:t>Mass production: </a:t>
            </a:r>
            <a:r>
              <a:rPr lang="en-US" altLang="en-US" sz="2000" b="0" dirty="0"/>
              <a:t>production of large amounts of standardized products, especially on </a:t>
            </a:r>
            <a:r>
              <a:rPr lang="en-US" altLang="en-US" sz="2000" b="0" dirty="0">
                <a:solidFill>
                  <a:schemeClr val="tx2"/>
                </a:solidFill>
              </a:rPr>
              <a:t>assembly lines </a:t>
            </a:r>
            <a:endParaRPr lang="en-US" altLang="en-US" sz="2000" dirty="0">
              <a:solidFill>
                <a:schemeClr val="tx2"/>
              </a:solidFill>
            </a:endParaRPr>
          </a:p>
        </p:txBody>
      </p:sp>
      <p:sp>
        <p:nvSpPr>
          <p:cNvPr id="20" name="Down Arrow 19"/>
          <p:cNvSpPr/>
          <p:nvPr/>
        </p:nvSpPr>
        <p:spPr>
          <a:xfrm>
            <a:off x="8050765" y="3343192"/>
            <a:ext cx="386004" cy="116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cs typeface="Arial" charset="0"/>
            </a:endParaRPr>
          </a:p>
        </p:txBody>
      </p:sp>
      <p:sp>
        <p:nvSpPr>
          <p:cNvPr id="21" name="Down Arrow 20"/>
          <p:cNvSpPr/>
          <p:nvPr/>
        </p:nvSpPr>
        <p:spPr>
          <a:xfrm rot="16200000">
            <a:off x="6393875" y="5056744"/>
            <a:ext cx="325437" cy="1044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FFFF"/>
              </a:solidFill>
              <a:cs typeface="Arial" charset="0"/>
            </a:endParaRPr>
          </a:p>
        </p:txBody>
      </p:sp>
    </p:spTree>
    <p:extLst>
      <p:ext uri="{BB962C8B-B14F-4D97-AF65-F5344CB8AC3E}">
        <p14:creationId xmlns:p14="http://schemas.microsoft.com/office/powerpoint/2010/main" val="2046995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014" y="1844825"/>
            <a:ext cx="41243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98722" y="815390"/>
            <a:ext cx="5133381" cy="523220"/>
          </a:xfrm>
          <a:prstGeom prst="rect">
            <a:avLst/>
          </a:prstGeom>
          <a:noFill/>
        </p:spPr>
        <p:txBody>
          <a:bodyPr wrap="square" rtlCol="0">
            <a:spAutoFit/>
          </a:bodyPr>
          <a:lstStyle/>
          <a:p>
            <a:r>
              <a:rPr lang="tr-TR" sz="2800" dirty="0" err="1"/>
              <a:t>Solving</a:t>
            </a:r>
            <a:r>
              <a:rPr lang="tr-TR" sz="2800" dirty="0"/>
              <a:t> &amp; </a:t>
            </a:r>
            <a:r>
              <a:rPr lang="tr-TR" sz="2800" dirty="0" err="1"/>
              <a:t>Analyzing</a:t>
            </a:r>
            <a:r>
              <a:rPr lang="tr-TR" sz="2800" dirty="0"/>
              <a:t> </a:t>
            </a:r>
            <a:r>
              <a:rPr lang="tr-TR" sz="2800" dirty="0" err="1"/>
              <a:t>Outcomes</a:t>
            </a:r>
            <a:r>
              <a:rPr lang="tr-TR" sz="2800" dirty="0"/>
              <a:t>   </a:t>
            </a:r>
            <a:endParaRPr lang="en-US" sz="2800" dirty="0"/>
          </a:p>
        </p:txBody>
      </p:sp>
    </p:spTree>
    <p:extLst>
      <p:ext uri="{BB962C8B-B14F-4D97-AF65-F5344CB8AC3E}">
        <p14:creationId xmlns:p14="http://schemas.microsoft.com/office/powerpoint/2010/main" val="24906672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31C3DE-F6F4-4005-84E4-1FF924D08F41}"/>
              </a:ext>
            </a:extLst>
          </p:cNvPr>
          <p:cNvPicPr>
            <a:picLocks noChangeAspect="1"/>
          </p:cNvPicPr>
          <p:nvPr/>
        </p:nvPicPr>
        <p:blipFill>
          <a:blip r:embed="rId2"/>
          <a:stretch>
            <a:fillRect/>
          </a:stretch>
        </p:blipFill>
        <p:spPr>
          <a:xfrm>
            <a:off x="1264012" y="549683"/>
            <a:ext cx="9663976" cy="2860267"/>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C5A974F7-9831-42E4-9AB4-B51579CB2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3419475"/>
            <a:ext cx="4819650" cy="3596754"/>
          </a:xfrm>
          <a:prstGeom prst="rect">
            <a:avLst/>
          </a:prstGeom>
        </p:spPr>
      </p:pic>
    </p:spTree>
    <p:extLst>
      <p:ext uri="{BB962C8B-B14F-4D97-AF65-F5344CB8AC3E}">
        <p14:creationId xmlns:p14="http://schemas.microsoft.com/office/powerpoint/2010/main" val="4010410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C35FD6-77F5-49F0-936D-E8A67B6CD20B}"/>
              </a:ext>
            </a:extLst>
          </p:cNvPr>
          <p:cNvPicPr>
            <a:picLocks noChangeAspect="1"/>
          </p:cNvPicPr>
          <p:nvPr/>
        </p:nvPicPr>
        <p:blipFill>
          <a:blip r:embed="rId2"/>
          <a:stretch>
            <a:fillRect/>
          </a:stretch>
        </p:blipFill>
        <p:spPr>
          <a:xfrm>
            <a:off x="2292943" y="223837"/>
            <a:ext cx="7430120" cy="6410325"/>
          </a:xfrm>
          <a:prstGeom prst="rect">
            <a:avLst/>
          </a:prstGeom>
        </p:spPr>
      </p:pic>
    </p:spTree>
    <p:extLst>
      <p:ext uri="{BB962C8B-B14F-4D97-AF65-F5344CB8AC3E}">
        <p14:creationId xmlns:p14="http://schemas.microsoft.com/office/powerpoint/2010/main" val="1837108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E2C0B-D9EA-4DE2-812F-FE680530A5FC}"/>
              </a:ext>
            </a:extLst>
          </p:cNvPr>
          <p:cNvPicPr>
            <a:picLocks noChangeAspect="1"/>
          </p:cNvPicPr>
          <p:nvPr/>
        </p:nvPicPr>
        <p:blipFill>
          <a:blip r:embed="rId2"/>
          <a:stretch>
            <a:fillRect/>
          </a:stretch>
        </p:blipFill>
        <p:spPr>
          <a:xfrm>
            <a:off x="4092575" y="0"/>
            <a:ext cx="3206750" cy="6858000"/>
          </a:xfrm>
          <a:prstGeom prst="rect">
            <a:avLst/>
          </a:prstGeom>
        </p:spPr>
      </p:pic>
    </p:spTree>
    <p:extLst>
      <p:ext uri="{BB962C8B-B14F-4D97-AF65-F5344CB8AC3E}">
        <p14:creationId xmlns:p14="http://schemas.microsoft.com/office/powerpoint/2010/main" val="10764944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48543E-9444-4579-9EA7-75C5A8EE6D89}"/>
              </a:ext>
            </a:extLst>
          </p:cNvPr>
          <p:cNvPicPr>
            <a:picLocks noChangeAspect="1"/>
          </p:cNvPicPr>
          <p:nvPr/>
        </p:nvPicPr>
        <p:blipFill>
          <a:blip r:embed="rId2"/>
          <a:stretch>
            <a:fillRect/>
          </a:stretch>
        </p:blipFill>
        <p:spPr>
          <a:xfrm>
            <a:off x="104775" y="1662477"/>
            <a:ext cx="12087225" cy="3533045"/>
          </a:xfrm>
          <a:prstGeom prst="rect">
            <a:avLst/>
          </a:prstGeom>
        </p:spPr>
      </p:pic>
    </p:spTree>
    <p:extLst>
      <p:ext uri="{BB962C8B-B14F-4D97-AF65-F5344CB8AC3E}">
        <p14:creationId xmlns:p14="http://schemas.microsoft.com/office/powerpoint/2010/main" val="168710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3595</Words>
  <Application>Microsoft Office PowerPoint</Application>
  <PresentationFormat>Widescreen</PresentationFormat>
  <Paragraphs>666</Paragraphs>
  <Slides>94</Slides>
  <Notes>14</Notes>
  <HiddenSlides>0</HiddenSlides>
  <MMClips>7</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1" baseType="lpstr">
      <vt:lpstr>Arial</vt:lpstr>
      <vt:lpstr>Calibri</vt:lpstr>
      <vt:lpstr>Calibri Light</vt:lpstr>
      <vt:lpstr>Cambria Math</vt:lpstr>
      <vt:lpstr>Wingdings</vt:lpstr>
      <vt:lpstr>Office Theme</vt:lpstr>
      <vt:lpstr>Equation</vt:lpstr>
      <vt:lpstr>Robust Designs|Optimization &amp; Applications</vt:lpstr>
      <vt:lpstr>Historical Landmarks</vt:lpstr>
      <vt:lpstr>PowerPoint Presentation</vt:lpstr>
      <vt:lpstr>PowerPoint Presentation</vt:lpstr>
      <vt:lpstr>PowerPoint Presentation</vt:lpstr>
      <vt:lpstr>PowerPoint Presentation</vt:lpstr>
      <vt:lpstr>PowerPoint Presentation</vt:lpstr>
      <vt:lpstr>Precursor of IE – Armory Practice</vt:lpstr>
      <vt:lpstr>PowerPoint Presentation</vt:lpstr>
      <vt:lpstr>PowerPoint Presentation</vt:lpstr>
      <vt:lpstr>History of IE- Historical Landmarks</vt:lpstr>
      <vt:lpstr>History of IE- Historical Landmarks</vt:lpstr>
      <vt:lpstr>History of IE- Historical Landmarks</vt:lpstr>
      <vt:lpstr>History of IE- Historical Landmarks</vt:lpstr>
      <vt:lpstr>Motion Study</vt:lpstr>
      <vt:lpstr>PowerPoint Presentation</vt:lpstr>
      <vt:lpstr>PowerPoint Presentation</vt:lpstr>
      <vt:lpstr>History of IE- Historical Landmarks</vt:lpstr>
      <vt:lpstr>PowerPoint Presentation</vt:lpstr>
      <vt:lpstr>PowerPoint Presentation</vt:lpstr>
      <vt:lpstr>PowerPoint Presentation</vt:lpstr>
      <vt:lpstr>PowerPoint Presentation</vt:lpstr>
      <vt:lpstr>PowerPoint Presentation</vt:lpstr>
      <vt:lpstr>Historical Origins of OR</vt:lpstr>
      <vt:lpstr>Historical origins of OR</vt:lpstr>
      <vt:lpstr>Historical origins of OR</vt:lpstr>
      <vt:lpstr>Historical origins of OR</vt:lpstr>
      <vt:lpstr>Historical origins of OR</vt:lpstr>
      <vt:lpstr>OR</vt:lpstr>
      <vt:lpstr>Operations Research (OR)</vt:lpstr>
      <vt:lpstr>PowerPoint Presentation</vt:lpstr>
      <vt:lpstr>OR Decisions in Transportation</vt:lpstr>
      <vt:lpstr>OR Decisions in Trasportation</vt:lpstr>
      <vt:lpstr>PowerPoint Presentation</vt:lpstr>
      <vt:lpstr>OR Decisions in Supply Chain</vt:lpstr>
      <vt:lpstr>OR Decisions in Manufacturing</vt:lpstr>
      <vt:lpstr>OR Decisions in Manufacturing</vt:lpstr>
      <vt:lpstr>PowerPoint Presentation</vt:lpstr>
      <vt:lpstr>Subfields of OR\IE</vt:lpstr>
      <vt:lpstr>PowerPoint Presentation</vt:lpstr>
      <vt:lpstr>Definition of Science</vt:lpstr>
      <vt:lpstr>Is Engineering a Science ?</vt:lpstr>
      <vt:lpstr>Industrial Engineering – Science of Better</vt:lpstr>
      <vt:lpstr>Other Definitions for IE\OR</vt:lpstr>
      <vt:lpstr>Industrial Engineering – Science of Better</vt:lpstr>
      <vt:lpstr>Career Opportunities</vt:lpstr>
      <vt:lpstr> Historical Landmarks Introduction to Robust Design and Use of Taguchi Method</vt:lpstr>
      <vt:lpstr>Genichi Taguchi</vt:lpstr>
      <vt:lpstr>Two factors</vt:lpstr>
      <vt:lpstr>What is Robust Design</vt:lpstr>
      <vt:lpstr>Two factors: Examples</vt:lpstr>
      <vt:lpstr>An example of robust product design</vt:lpstr>
      <vt:lpstr>An example of robust product design</vt:lpstr>
      <vt:lpstr>An example of robust product design</vt:lpstr>
      <vt:lpstr>Crossed Arrays and Signal-to-Noise Ratios</vt:lpstr>
      <vt:lpstr>Crossed Arrays and Signal-to-Noise Ratios</vt:lpstr>
      <vt:lpstr>Crossed Arrays and Signal-to-Noise Ratios</vt:lpstr>
      <vt:lpstr>Crossed Arrays and Signal-to-Noise Ratios</vt:lpstr>
      <vt:lpstr>Example</vt:lpstr>
      <vt:lpstr>Example</vt:lpstr>
      <vt:lpstr>Example</vt:lpstr>
      <vt:lpstr>What is Robust Design</vt:lpstr>
      <vt:lpstr>Taguchi Method for Robust Design</vt:lpstr>
      <vt:lpstr>The Basic Idea Behind Robust Design</vt:lpstr>
      <vt:lpstr>Any Deviation is Bad: Loss Functions</vt:lpstr>
      <vt:lpstr>Overview of Taguchi Parameter Design Method</vt:lpstr>
      <vt:lpstr>Design of Experiments (DOE)</vt:lpstr>
      <vt:lpstr>Inner &amp; Outer Arrays</vt:lpstr>
      <vt:lpstr>Processing the Results (1 of 2)</vt:lpstr>
      <vt:lpstr>Processing the Results (2 of 2)</vt:lpstr>
      <vt:lpstr>Visualizing the Results</vt:lpstr>
      <vt:lpstr>Conclusions on RPD</vt:lpstr>
      <vt:lpstr>Optimization under Uncertainty and Robust Optimization</vt:lpstr>
      <vt:lpstr>Optimization under uncertainty</vt:lpstr>
      <vt:lpstr>Optimization under uncertainty</vt:lpstr>
      <vt:lpstr>Methods of Optimization under uncertainty</vt:lpstr>
      <vt:lpstr>Advantages of Robust Optimization </vt:lpstr>
      <vt:lpstr>Disadvantages of Robust Optimization </vt:lpstr>
      <vt:lpstr>Deriving the RC for the box uncertainty set</vt:lpstr>
      <vt:lpstr>Deriving the RC for the ellipsoid uncertainty set</vt:lpstr>
      <vt:lpstr>The Resulting RC</vt:lpstr>
      <vt:lpstr>Nominal vs robust solution performance comparison for box uncertainty </vt:lpstr>
      <vt:lpstr>Infeasibility of nominal solution</vt:lpstr>
      <vt:lpstr>Tradeoff between optimality and feasibility</vt:lpstr>
      <vt:lpstr>A fair comparison approach: Simulation </vt:lpstr>
      <vt:lpstr>Two Applications from Practice</vt:lpstr>
      <vt:lpstr>An application of OR/IE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Ihsan Yanikoglu</dc:creator>
  <cp:lastModifiedBy>Ihsan Yanikoglu</cp:lastModifiedBy>
  <cp:revision>31</cp:revision>
  <dcterms:created xsi:type="dcterms:W3CDTF">2020-07-22T10:50:53Z</dcterms:created>
  <dcterms:modified xsi:type="dcterms:W3CDTF">2022-07-30T00:44:39Z</dcterms:modified>
</cp:coreProperties>
</file>