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0" r:id="rId9"/>
    <p:sldId id="281" r:id="rId10"/>
    <p:sldId id="264" r:id="rId11"/>
    <p:sldId id="265" r:id="rId12"/>
    <p:sldId id="266" r:id="rId13"/>
    <p:sldId id="267" r:id="rId14"/>
    <p:sldId id="268" r:id="rId15"/>
    <p:sldId id="269" r:id="rId16"/>
    <p:sldId id="283" r:id="rId17"/>
    <p:sldId id="270" r:id="rId18"/>
    <p:sldId id="282" r:id="rId19"/>
    <p:sldId id="290" r:id="rId20"/>
    <p:sldId id="294" r:id="rId21"/>
    <p:sldId id="293" r:id="rId22"/>
    <p:sldId id="276" r:id="rId23"/>
    <p:sldId id="277" r:id="rId24"/>
    <p:sldId id="271" r:id="rId25"/>
    <p:sldId id="272" r:id="rId26"/>
    <p:sldId id="273" r:id="rId27"/>
    <p:sldId id="274" r:id="rId28"/>
    <p:sldId id="275" r:id="rId29"/>
    <p:sldId id="278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Quattrocento Sans" panose="020B0502050000020003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itbzHuRIcfqw12mVI4stvntAj+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-6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6384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9309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7133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  <p:pic>
        <p:nvPicPr>
          <p:cNvPr id="15" name="Google Shape;15;p36" descr="Text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47203" y="6111082"/>
            <a:ext cx="1654133" cy="490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21" Type="http://schemas.openxmlformats.org/officeDocument/2006/relationships/image" Target="../media/image33.tiff"/><Relationship Id="rId34" Type="http://schemas.openxmlformats.org/officeDocument/2006/relationships/image" Target="../media/image46.png"/><Relationship Id="rId42" Type="http://schemas.openxmlformats.org/officeDocument/2006/relationships/image" Target="../media/image54.jpeg"/><Relationship Id="rId47" Type="http://schemas.openxmlformats.org/officeDocument/2006/relationships/image" Target="../media/image59.png"/><Relationship Id="rId50" Type="http://schemas.openxmlformats.org/officeDocument/2006/relationships/image" Target="../media/image6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8.png"/><Relationship Id="rId29" Type="http://schemas.openxmlformats.org/officeDocument/2006/relationships/image" Target="../media/image41.pn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32" Type="http://schemas.openxmlformats.org/officeDocument/2006/relationships/image" Target="../media/image44.tiff"/><Relationship Id="rId37" Type="http://schemas.openxmlformats.org/officeDocument/2006/relationships/image" Target="../media/image49.png"/><Relationship Id="rId40" Type="http://schemas.openxmlformats.org/officeDocument/2006/relationships/image" Target="../media/image52.tiff"/><Relationship Id="rId45" Type="http://schemas.openxmlformats.org/officeDocument/2006/relationships/image" Target="../media/image57.emf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tiff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49" Type="http://schemas.openxmlformats.org/officeDocument/2006/relationships/image" Target="../media/image61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31" Type="http://schemas.openxmlformats.org/officeDocument/2006/relationships/image" Target="../media/image43.png"/><Relationship Id="rId44" Type="http://schemas.openxmlformats.org/officeDocument/2006/relationships/image" Target="../media/image56.png"/><Relationship Id="rId52" Type="http://schemas.openxmlformats.org/officeDocument/2006/relationships/image" Target="../media/image6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jpeg"/><Relationship Id="rId27" Type="http://schemas.openxmlformats.org/officeDocument/2006/relationships/image" Target="../media/image39.tiff"/><Relationship Id="rId30" Type="http://schemas.openxmlformats.org/officeDocument/2006/relationships/image" Target="../media/image42.svg"/><Relationship Id="rId35" Type="http://schemas.openxmlformats.org/officeDocument/2006/relationships/image" Target="../media/image47.tiff"/><Relationship Id="rId43" Type="http://schemas.openxmlformats.org/officeDocument/2006/relationships/image" Target="../media/image55.png"/><Relationship Id="rId48" Type="http://schemas.openxmlformats.org/officeDocument/2006/relationships/image" Target="../media/image60.png"/><Relationship Id="rId8" Type="http://schemas.openxmlformats.org/officeDocument/2006/relationships/image" Target="../media/image20.svg"/><Relationship Id="rId51" Type="http://schemas.openxmlformats.org/officeDocument/2006/relationships/image" Target="../media/image63.emf"/><Relationship Id="rId3" Type="http://schemas.openxmlformats.org/officeDocument/2006/relationships/image" Target="../media/image3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tiff"/><Relationship Id="rId38" Type="http://schemas.openxmlformats.org/officeDocument/2006/relationships/image" Target="../media/image50.png"/><Relationship Id="rId46" Type="http://schemas.openxmlformats.org/officeDocument/2006/relationships/image" Target="../media/image58.png"/><Relationship Id="rId20" Type="http://schemas.openxmlformats.org/officeDocument/2006/relationships/image" Target="../media/image32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9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9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9"/>
          <p:cNvSpPr txBox="1"/>
          <p:nvPr/>
        </p:nvSpPr>
        <p:spPr>
          <a:xfrm>
            <a:off x="592667" y="2224930"/>
            <a:ext cx="11425162" cy="45258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2000" dirty="0">
                <a:solidFill>
                  <a:schemeClr val="dk1"/>
                </a:solidFill>
              </a:rPr>
              <a:t>B</a:t>
            </a:r>
            <a:r>
              <a:rPr lang="tr-TR" sz="2000" dirty="0">
                <a:solidFill>
                  <a:schemeClr val="dk1"/>
                </a:solidFill>
              </a:rPr>
              <a:t>ilim ve teknolojiyi kullanarak zor</a:t>
            </a:r>
            <a:r>
              <a:rPr lang="en-US" sz="2000" dirty="0">
                <a:solidFill>
                  <a:schemeClr val="dk1"/>
                </a:solidFill>
              </a:rPr>
              <a:t>, </a:t>
            </a:r>
            <a:r>
              <a:rPr lang="en-US" sz="2000" dirty="0" err="1">
                <a:solidFill>
                  <a:schemeClr val="dk1"/>
                </a:solidFill>
              </a:rPr>
              <a:t>gerçek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hayat</a:t>
            </a:r>
            <a:r>
              <a:rPr lang="tr-TR" sz="2000" dirty="0">
                <a:solidFill>
                  <a:schemeClr val="dk1"/>
                </a:solidFill>
              </a:rPr>
              <a:t> problemleri</a:t>
            </a:r>
            <a:r>
              <a:rPr lang="en-US" sz="2000" dirty="0" err="1">
                <a:solidFill>
                  <a:schemeClr val="dk1"/>
                </a:solidFill>
              </a:rPr>
              <a:t>ni</a:t>
            </a:r>
            <a:r>
              <a:rPr lang="tr-TR" sz="2000" dirty="0">
                <a:solidFill>
                  <a:schemeClr val="dk1"/>
                </a:solidFill>
              </a:rPr>
              <a:t> çözmek</a:t>
            </a:r>
            <a:r>
              <a:rPr lang="en-US" sz="2000" dirty="0" err="1">
                <a:solidFill>
                  <a:schemeClr val="dk1"/>
                </a:solidFill>
              </a:rPr>
              <a:t>tir</a:t>
            </a:r>
            <a:r>
              <a:rPr lang="en-US" sz="2000" dirty="0">
                <a:solidFill>
                  <a:schemeClr val="dk1"/>
                </a:solidFill>
              </a:rPr>
              <a:t>. </a:t>
            </a: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Bunlara örnek olarak: </a:t>
            </a:r>
            <a:r>
              <a:rPr lang="tr-TR" sz="2000" dirty="0">
                <a:solidFill>
                  <a:srgbClr val="548135"/>
                </a:solidFill>
              </a:rPr>
              <a:t>Köprü, tünel, yol, araç, bina,</a:t>
            </a:r>
            <a:r>
              <a:rPr lang="en-US" sz="2000" dirty="0">
                <a:solidFill>
                  <a:srgbClr val="548135"/>
                </a:solidFill>
              </a:rPr>
              <a:t> </a:t>
            </a:r>
            <a:r>
              <a:rPr lang="tr-TR" sz="2000" dirty="0">
                <a:solidFill>
                  <a:srgbClr val="548135"/>
                </a:solidFill>
              </a:rPr>
              <a:t>yazılım</a:t>
            </a:r>
            <a:r>
              <a:rPr lang="tr-TR" sz="2000" dirty="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, elektronik sistemler, karanlık fabrikalar, üretim ve eniyileme süreçlerinde yöntem geliştirme, robotik ve yapay zeka sistemleri…</a:t>
            </a: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verilebilir.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Altında, </a:t>
            </a:r>
            <a:r>
              <a:rPr lang="tr-TR" sz="20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temel mühendislik </a:t>
            </a: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disiplinlerini içerir, bunlar daha özel konulara odaklanmıştır.</a:t>
            </a:r>
            <a:b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Örnek: Elektrik-Elektronik, Bilgisayar, Makina, İnşaat, Endüstri Mühendisliği,...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Bunların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 altında veya </a:t>
            </a:r>
            <a:r>
              <a:rPr lang="tr-T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kesişiminde</a:t>
            </a: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0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özelleşme alanları </a:t>
            </a: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mevcuttur.</a:t>
            </a:r>
            <a:b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Örnek: Haberleşme, robotik, veri bilimi, ...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Tümü, </a:t>
            </a:r>
            <a:r>
              <a:rPr lang="tr-T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uygulamalı bilimi </a:t>
            </a: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 </a:t>
            </a:r>
            <a:r>
              <a:rPr lang="tr-T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uygulamalı matematiği, </a:t>
            </a: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yaşam kalitesini arttırmak amacıyla </a:t>
            </a:r>
            <a:r>
              <a:rPr lang="tr-TR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topluma hizmet </a:t>
            </a: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için kullanır.</a:t>
            </a:r>
            <a:endParaRPr dirty="0"/>
          </a:p>
        </p:txBody>
      </p:sp>
      <p:sp>
        <p:nvSpPr>
          <p:cNvPr id="182" name="Google Shape;182;p9"/>
          <p:cNvSpPr txBox="1"/>
          <p:nvPr/>
        </p:nvSpPr>
        <p:spPr>
          <a:xfrm>
            <a:off x="804981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MÜHENDİSLİK FAKÜLTESİ</a:t>
            </a:r>
            <a:endParaRPr/>
          </a:p>
        </p:txBody>
      </p:sp>
      <p:sp>
        <p:nvSpPr>
          <p:cNvPr id="183" name="Google Shape;183;p9"/>
          <p:cNvSpPr/>
          <p:nvPr/>
        </p:nvSpPr>
        <p:spPr>
          <a:xfrm>
            <a:off x="467830" y="1359845"/>
            <a:ext cx="3327019" cy="734172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9"/>
          <p:cNvSpPr txBox="1"/>
          <p:nvPr/>
        </p:nvSpPr>
        <p:spPr>
          <a:xfrm>
            <a:off x="652046" y="1496098"/>
            <a:ext cx="33330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MÜHENDİSLİK</a:t>
            </a:r>
            <a:endParaRPr sz="2400" b="1" baseline="30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850645" y="-2617525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0"/>
          <p:cNvSpPr txBox="1"/>
          <p:nvPr/>
        </p:nvSpPr>
        <p:spPr>
          <a:xfrm>
            <a:off x="7572610" y="1989424"/>
            <a:ext cx="105820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GİRİŞİMCİ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YENİLİKÇİ</a:t>
            </a:r>
            <a:endParaRPr/>
          </a:p>
        </p:txBody>
      </p:sp>
      <p:sp>
        <p:nvSpPr>
          <p:cNvPr id="191" name="Google Shape;191;p10"/>
          <p:cNvSpPr txBox="1"/>
          <p:nvPr/>
        </p:nvSpPr>
        <p:spPr>
          <a:xfrm>
            <a:off x="8989534" y="2094017"/>
            <a:ext cx="14224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ARAŞTIRMACI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 txBox="1"/>
          <p:nvPr/>
        </p:nvSpPr>
        <p:spPr>
          <a:xfrm>
            <a:off x="6696594" y="4078815"/>
            <a:ext cx="12548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ERİŞİLEBİLİR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0"/>
          <p:cNvSpPr txBox="1"/>
          <p:nvPr/>
        </p:nvSpPr>
        <p:spPr>
          <a:xfrm>
            <a:off x="8355026" y="5561292"/>
            <a:ext cx="17146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SÜRDÜRÜLEBİLİR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"/>
          <p:cNvSpPr txBox="1"/>
          <p:nvPr/>
        </p:nvSpPr>
        <p:spPr>
          <a:xfrm>
            <a:off x="10262010" y="4039139"/>
            <a:ext cx="12855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İŞ DÜNYASI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İLE ENTEGRE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-1" y="531485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467830" y="212438"/>
            <a:ext cx="7887196" cy="87178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652047" y="341226"/>
            <a:ext cx="740877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ÖZYEĞİN MÜHENDİSLİK FAKÜLTESİ</a:t>
            </a:r>
            <a:endParaRPr/>
          </a:p>
        </p:txBody>
      </p:sp>
      <p:sp>
        <p:nvSpPr>
          <p:cNvPr id="198" name="Google Shape;198;p10"/>
          <p:cNvSpPr/>
          <p:nvPr/>
        </p:nvSpPr>
        <p:spPr>
          <a:xfrm>
            <a:off x="467830" y="1359845"/>
            <a:ext cx="3327019" cy="734172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 txBox="1"/>
          <p:nvPr/>
        </p:nvSpPr>
        <p:spPr>
          <a:xfrm>
            <a:off x="652046" y="1496098"/>
            <a:ext cx="33330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MÜDEK Akreditasyonu</a:t>
            </a:r>
            <a:endParaRPr sz="2400" b="1" baseline="30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0" descr="Screen Shot 2016-07-15 at 10.54.5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9599" y="2222376"/>
            <a:ext cx="2190867" cy="334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" descr="Screen Shot 2016-07-15 at 10.55.3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41516" y="2222375"/>
            <a:ext cx="2146053" cy="3349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" descr="Screen Shot 2016-07-15 at 10.55.4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33162" y="2222375"/>
            <a:ext cx="2190867" cy="337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" descr="Screen Shot 2016-07-15 at 10.55.5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8331" y="2222375"/>
            <a:ext cx="2104444" cy="328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 descr="A close up of a piece of paper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02652" y="1749758"/>
            <a:ext cx="2889348" cy="4083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850645" y="-2617525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1"/>
          <p:cNvSpPr txBox="1"/>
          <p:nvPr/>
        </p:nvSpPr>
        <p:spPr>
          <a:xfrm>
            <a:off x="7572610" y="1989424"/>
            <a:ext cx="105820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GİRİŞİMCİ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YENİLİKÇİ</a:t>
            </a:r>
            <a:endParaRPr/>
          </a:p>
        </p:txBody>
      </p:sp>
      <p:sp>
        <p:nvSpPr>
          <p:cNvPr id="212" name="Google Shape;212;p11"/>
          <p:cNvSpPr txBox="1"/>
          <p:nvPr/>
        </p:nvSpPr>
        <p:spPr>
          <a:xfrm>
            <a:off x="8989534" y="2094017"/>
            <a:ext cx="14224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ARAŞTIRMACI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/>
          <p:cNvSpPr txBox="1"/>
          <p:nvPr/>
        </p:nvSpPr>
        <p:spPr>
          <a:xfrm>
            <a:off x="6696594" y="4078815"/>
            <a:ext cx="12548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ERİŞİLEBİLİR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 txBox="1"/>
          <p:nvPr/>
        </p:nvSpPr>
        <p:spPr>
          <a:xfrm>
            <a:off x="8355026" y="5561292"/>
            <a:ext cx="17146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SÜRDÜRÜLEBİLİR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1"/>
          <p:cNvSpPr txBox="1"/>
          <p:nvPr/>
        </p:nvSpPr>
        <p:spPr>
          <a:xfrm>
            <a:off x="10262010" y="4039139"/>
            <a:ext cx="12855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İŞ DÜNYASI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İLE ENTEGRE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-1" y="531485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1"/>
          <p:cNvSpPr/>
          <p:nvPr/>
        </p:nvSpPr>
        <p:spPr>
          <a:xfrm>
            <a:off x="467830" y="212438"/>
            <a:ext cx="7887196" cy="87178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1"/>
          <p:cNvSpPr txBox="1"/>
          <p:nvPr/>
        </p:nvSpPr>
        <p:spPr>
          <a:xfrm>
            <a:off x="652047" y="341226"/>
            <a:ext cx="74520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ÖZYEĞİN MÜHENDİSLİK FAKÜLTESİ</a:t>
            </a:r>
            <a:endParaRPr/>
          </a:p>
        </p:txBody>
      </p:sp>
      <p:sp>
        <p:nvSpPr>
          <p:cNvPr id="219" name="Google Shape;219;p11"/>
          <p:cNvSpPr/>
          <p:nvPr/>
        </p:nvSpPr>
        <p:spPr>
          <a:xfrm>
            <a:off x="467830" y="1359845"/>
            <a:ext cx="3327019" cy="734172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1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1"/>
          <p:cNvSpPr txBox="1"/>
          <p:nvPr/>
        </p:nvSpPr>
        <p:spPr>
          <a:xfrm>
            <a:off x="652047" y="1496098"/>
            <a:ext cx="28459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Akademik Kadro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1"/>
          <p:cNvSpPr txBox="1"/>
          <p:nvPr/>
        </p:nvSpPr>
        <p:spPr>
          <a:xfrm>
            <a:off x="3794849" y="1186220"/>
            <a:ext cx="8024140" cy="871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tr-T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Tamamı yurt dışı doktoralı ve yurtdışı sanayi deneyimli öğretim üyeleri</a:t>
            </a:r>
            <a:endParaRPr/>
          </a:p>
          <a:p>
            <a:pPr marL="800100" marR="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tr-T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Sadece eğitim değil, aynı zamanda araştırma odaklı </a:t>
            </a:r>
            <a:r>
              <a:rPr lang="tr-TR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akademik</a:t>
            </a:r>
            <a:r>
              <a:rPr lang="tr-T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kadro</a:t>
            </a:r>
            <a:endParaRPr sz="18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tr-TR"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862" y="2180169"/>
            <a:ext cx="10103654" cy="4630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329802" y="-2301074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2"/>
          <p:cNvSpPr txBox="1"/>
          <p:nvPr/>
        </p:nvSpPr>
        <p:spPr>
          <a:xfrm>
            <a:off x="7572610" y="1989424"/>
            <a:ext cx="105820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GİRİŞİMCİ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YENİLİKÇİ</a:t>
            </a:r>
            <a:endParaRPr/>
          </a:p>
        </p:txBody>
      </p:sp>
      <p:sp>
        <p:nvSpPr>
          <p:cNvPr id="230" name="Google Shape;230;p12"/>
          <p:cNvSpPr txBox="1"/>
          <p:nvPr/>
        </p:nvSpPr>
        <p:spPr>
          <a:xfrm>
            <a:off x="8989534" y="2094017"/>
            <a:ext cx="14224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ARAŞTIRMACI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2"/>
          <p:cNvSpPr txBox="1"/>
          <p:nvPr/>
        </p:nvSpPr>
        <p:spPr>
          <a:xfrm>
            <a:off x="6696594" y="4057795"/>
            <a:ext cx="12548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ERİŞİLEBİLİR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2"/>
          <p:cNvSpPr txBox="1"/>
          <p:nvPr/>
        </p:nvSpPr>
        <p:spPr>
          <a:xfrm>
            <a:off x="8355026" y="5540272"/>
            <a:ext cx="17146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SÜRDÜRÜLEBİLİR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2"/>
          <p:cNvSpPr txBox="1"/>
          <p:nvPr/>
        </p:nvSpPr>
        <p:spPr>
          <a:xfrm>
            <a:off x="10262010" y="4039139"/>
            <a:ext cx="12855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İŞ DÜNYASI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İLE ENTEGRE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2"/>
          <p:cNvSpPr/>
          <p:nvPr/>
        </p:nvSpPr>
        <p:spPr>
          <a:xfrm>
            <a:off x="-1" y="531485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2"/>
          <p:cNvSpPr/>
          <p:nvPr/>
        </p:nvSpPr>
        <p:spPr>
          <a:xfrm>
            <a:off x="467830" y="212438"/>
            <a:ext cx="7887196" cy="87178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2"/>
          <p:cNvSpPr txBox="1"/>
          <p:nvPr/>
        </p:nvSpPr>
        <p:spPr>
          <a:xfrm>
            <a:off x="652047" y="341226"/>
            <a:ext cx="75711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ÖZYEĞİN MÜHENDİSLİK FAKÜLTESİ</a:t>
            </a:r>
            <a:endParaRPr/>
          </a:p>
        </p:txBody>
      </p:sp>
      <p:sp>
        <p:nvSpPr>
          <p:cNvPr id="237" name="Google Shape;237;p12"/>
          <p:cNvSpPr/>
          <p:nvPr/>
        </p:nvSpPr>
        <p:spPr>
          <a:xfrm>
            <a:off x="467830" y="1359845"/>
            <a:ext cx="7104780" cy="734172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2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2"/>
          <p:cNvSpPr txBox="1"/>
          <p:nvPr/>
        </p:nvSpPr>
        <p:spPr>
          <a:xfrm>
            <a:off x="652046" y="1496098"/>
            <a:ext cx="8439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2018 - 2021 Öğrenci Yarışma Başarılarımız</a:t>
            </a:r>
            <a:endParaRPr/>
          </a:p>
        </p:txBody>
      </p:sp>
      <p:sp>
        <p:nvSpPr>
          <p:cNvPr id="240" name="Google Shape;240;p12"/>
          <p:cNvSpPr txBox="1"/>
          <p:nvPr/>
        </p:nvSpPr>
        <p:spPr>
          <a:xfrm>
            <a:off x="2977789" y="2292184"/>
            <a:ext cx="7198475" cy="453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Makina Mühendisliği bölümü öğrencilerimiz TÜBİTAK Bilim İnsanı Destek Programları Başkanlığı (BİDEB) kapsamında “</a:t>
            </a:r>
            <a:r>
              <a:rPr lang="tr-T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2242 Üniversite Öğrencileri Araştırma Proje Yarışmasında</a:t>
            </a: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 derece kazanarak </a:t>
            </a:r>
            <a:r>
              <a:rPr lang="tr-T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bölge ikincisi</a:t>
            </a: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oldular.</a:t>
            </a:r>
            <a:endParaRPr/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İnşaat Mühendisliği öğrencilerimiz </a:t>
            </a:r>
            <a:r>
              <a:rPr lang="tr-T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Türkiye Beton Kano Yarışmasında beşinci</a:t>
            </a: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oldular.</a:t>
            </a:r>
            <a:endParaRPr/>
          </a:p>
          <a:p>
            <a:pPr marL="0" marR="0" lvl="0" indent="0" algn="just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Bilgisayar Mühendisliği ve Elektrik Elektronik Mühendisliği öğrencilerimiz </a:t>
            </a:r>
            <a:r>
              <a:rPr lang="tr-T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IEEEXtreme 12.0 </a:t>
            </a: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yarışmasında Türkiye'den katılan </a:t>
            </a:r>
            <a:r>
              <a:rPr lang="tr-T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 takım arasında ilk 10</a:t>
            </a: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'a</a:t>
            </a:r>
            <a:r>
              <a:rPr lang="tr-T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girdi.</a:t>
            </a:r>
            <a:endParaRPr/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Bilgisayar Mühendisliği öğrencimizin takımı </a:t>
            </a:r>
            <a:r>
              <a:rPr lang="tr-T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Airbus</a:t>
            </a: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'ın "</a:t>
            </a:r>
            <a:r>
              <a:rPr lang="tr-T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Fly Your Ideas</a:t>
            </a: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 yarışmasında ikinci tura (</a:t>
            </a:r>
            <a:r>
              <a:rPr lang="tr-T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katılmaya hak kazandı.</a:t>
            </a:r>
            <a:endParaRPr/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Makina Mühendisliği ve Elektrik Elektronik Mühendisliği öğrencilerimizin tasarladığı ve ürettiği araç ilk başvurusunda tüm koşulları sağlayarak TÜBİTAK “</a:t>
            </a:r>
            <a:r>
              <a:rPr lang="tr-T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Alternatif Enerjili Araç Yarışmasına </a:t>
            </a: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girmeye hak kazandı, </a:t>
            </a:r>
            <a:r>
              <a:rPr lang="tr-T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ilk kez katılanlar arasında ikinci </a:t>
            </a: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oldu.</a:t>
            </a:r>
            <a:endParaRPr/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Rover takımımız 2020 University Rover Challenge’da finalist oldular.</a:t>
            </a:r>
            <a:endParaRPr/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Endüstri Mühendisliği Takımımız INFORMS Operations Research &amp; Analytics Student Team Competition 2020’de İlk Üçe Giren Tek Türk Takımı Oldu</a:t>
            </a:r>
            <a:endParaRPr/>
          </a:p>
        </p:txBody>
      </p:sp>
      <p:pic>
        <p:nvPicPr>
          <p:cNvPr id="241" name="Google Shape;24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0098" y="2451518"/>
            <a:ext cx="560748" cy="4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1686" y="3171080"/>
            <a:ext cx="560748" cy="4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1686" y="3752723"/>
            <a:ext cx="560748" cy="4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9364" y="4443864"/>
            <a:ext cx="560748" cy="4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6889" y="5069162"/>
            <a:ext cx="560748" cy="4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9760" y="5799818"/>
            <a:ext cx="560748" cy="4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0654" y="6370367"/>
            <a:ext cx="560748" cy="4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210059" y="-2499562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3"/>
          <p:cNvSpPr txBox="1"/>
          <p:nvPr/>
        </p:nvSpPr>
        <p:spPr>
          <a:xfrm>
            <a:off x="7572610" y="1989424"/>
            <a:ext cx="105820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GİRİŞİMCİ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YENİLİKÇİ</a:t>
            </a:r>
            <a:endParaRPr/>
          </a:p>
        </p:txBody>
      </p:sp>
      <p:sp>
        <p:nvSpPr>
          <p:cNvPr id="254" name="Google Shape;254;p13"/>
          <p:cNvSpPr txBox="1"/>
          <p:nvPr/>
        </p:nvSpPr>
        <p:spPr>
          <a:xfrm>
            <a:off x="8989534" y="2094017"/>
            <a:ext cx="14224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ARAŞTIRMACI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3"/>
          <p:cNvSpPr txBox="1"/>
          <p:nvPr/>
        </p:nvSpPr>
        <p:spPr>
          <a:xfrm>
            <a:off x="6696594" y="4057795"/>
            <a:ext cx="12548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ERİŞİLEBİLİR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3"/>
          <p:cNvSpPr txBox="1"/>
          <p:nvPr/>
        </p:nvSpPr>
        <p:spPr>
          <a:xfrm>
            <a:off x="8355026" y="5540272"/>
            <a:ext cx="17146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SÜRDÜRÜLEBİLİR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3"/>
          <p:cNvSpPr txBox="1"/>
          <p:nvPr/>
        </p:nvSpPr>
        <p:spPr>
          <a:xfrm>
            <a:off x="10262010" y="4039139"/>
            <a:ext cx="12855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İŞ DÜNYASI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İLE ENTEGRE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3"/>
          <p:cNvSpPr/>
          <p:nvPr/>
        </p:nvSpPr>
        <p:spPr>
          <a:xfrm>
            <a:off x="-1" y="531485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/>
          <p:nvPr/>
        </p:nvSpPr>
        <p:spPr>
          <a:xfrm>
            <a:off x="467830" y="212438"/>
            <a:ext cx="7887196" cy="87178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3"/>
          <p:cNvSpPr txBox="1"/>
          <p:nvPr/>
        </p:nvSpPr>
        <p:spPr>
          <a:xfrm>
            <a:off x="652047" y="341226"/>
            <a:ext cx="75711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ÖZYEĞİN MÜHENDİSLİK FAKÜLTESİ</a:t>
            </a:r>
            <a:endParaRPr/>
          </a:p>
        </p:txBody>
      </p:sp>
      <p:sp>
        <p:nvSpPr>
          <p:cNvPr id="261" name="Google Shape;261;p13"/>
          <p:cNvSpPr/>
          <p:nvPr/>
        </p:nvSpPr>
        <p:spPr>
          <a:xfrm>
            <a:off x="467829" y="1359845"/>
            <a:ext cx="9075564" cy="734172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3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3"/>
          <p:cNvSpPr txBox="1"/>
          <p:nvPr/>
        </p:nvSpPr>
        <p:spPr>
          <a:xfrm>
            <a:off x="652046" y="1496098"/>
            <a:ext cx="104468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ÖzÜ</a:t>
            </a:r>
            <a:r>
              <a:rPr lang="tr-TR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Rover ``The </a:t>
            </a:r>
            <a:r>
              <a:rPr lang="tr-TR" sz="2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Hope</a:t>
            </a:r>
            <a:r>
              <a:rPr lang="tr-TR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’’ – 2021 </a:t>
            </a:r>
            <a:r>
              <a:rPr lang="tr-TR" sz="2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Rover Challenge Finalisti</a:t>
            </a:r>
            <a:endParaRPr dirty="0"/>
          </a:p>
        </p:txBody>
      </p:sp>
      <p:pic>
        <p:nvPicPr>
          <p:cNvPr id="264" name="Google Shape;26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6114" y="2230270"/>
            <a:ext cx="6662746" cy="4336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210059" y="-2499562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4"/>
          <p:cNvSpPr txBox="1"/>
          <p:nvPr/>
        </p:nvSpPr>
        <p:spPr>
          <a:xfrm>
            <a:off x="7572610" y="1989424"/>
            <a:ext cx="105820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GİRİŞİMCİ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YENİLİKÇİ</a:t>
            </a:r>
            <a:endParaRPr/>
          </a:p>
        </p:txBody>
      </p:sp>
      <p:sp>
        <p:nvSpPr>
          <p:cNvPr id="271" name="Google Shape;271;p14"/>
          <p:cNvSpPr txBox="1"/>
          <p:nvPr/>
        </p:nvSpPr>
        <p:spPr>
          <a:xfrm>
            <a:off x="8989534" y="2094017"/>
            <a:ext cx="14224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ARAŞTIRMACI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4"/>
          <p:cNvSpPr txBox="1"/>
          <p:nvPr/>
        </p:nvSpPr>
        <p:spPr>
          <a:xfrm>
            <a:off x="6696594" y="4057795"/>
            <a:ext cx="12548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ERİŞİLEBİLİR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4"/>
          <p:cNvSpPr txBox="1"/>
          <p:nvPr/>
        </p:nvSpPr>
        <p:spPr>
          <a:xfrm>
            <a:off x="8355026" y="5540272"/>
            <a:ext cx="17146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SÜRDÜRÜLEBİLİR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4"/>
          <p:cNvSpPr txBox="1"/>
          <p:nvPr/>
        </p:nvSpPr>
        <p:spPr>
          <a:xfrm>
            <a:off x="10262010" y="4039139"/>
            <a:ext cx="12855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İŞ DÜNYASI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İLE ENTEGRE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4"/>
          <p:cNvSpPr/>
          <p:nvPr/>
        </p:nvSpPr>
        <p:spPr>
          <a:xfrm>
            <a:off x="-1" y="531485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4"/>
          <p:cNvSpPr/>
          <p:nvPr/>
        </p:nvSpPr>
        <p:spPr>
          <a:xfrm>
            <a:off x="467830" y="212438"/>
            <a:ext cx="7887196" cy="87178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4"/>
          <p:cNvSpPr txBox="1"/>
          <p:nvPr/>
        </p:nvSpPr>
        <p:spPr>
          <a:xfrm>
            <a:off x="652047" y="341226"/>
            <a:ext cx="75711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ÖZYEĞİN MÜHENDİSLİK FAKÜLTESİ</a:t>
            </a:r>
            <a:endParaRPr/>
          </a:p>
        </p:txBody>
      </p:sp>
      <p:sp>
        <p:nvSpPr>
          <p:cNvPr id="278" name="Google Shape;278;p14"/>
          <p:cNvSpPr/>
          <p:nvPr/>
        </p:nvSpPr>
        <p:spPr>
          <a:xfrm>
            <a:off x="467830" y="1359845"/>
            <a:ext cx="6353384" cy="734172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4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4"/>
          <p:cNvSpPr txBox="1"/>
          <p:nvPr/>
        </p:nvSpPr>
        <p:spPr>
          <a:xfrm>
            <a:off x="652046" y="1496098"/>
            <a:ext cx="8439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L’OREAL BRANDSTORM 2021 Takımı</a:t>
            </a:r>
            <a:endParaRPr/>
          </a:p>
        </p:txBody>
      </p:sp>
      <p:pic>
        <p:nvPicPr>
          <p:cNvPr id="281" name="Google Shape;281;p14" descr="A group of people posing for a photo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830" y="2212540"/>
            <a:ext cx="11195291" cy="3801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210059" y="-2499562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8"/>
          <p:cNvSpPr txBox="1"/>
          <p:nvPr/>
        </p:nvSpPr>
        <p:spPr>
          <a:xfrm>
            <a:off x="7572610" y="1989424"/>
            <a:ext cx="105820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GİRİŞİMCİ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YENİLİKÇİ</a:t>
            </a:r>
            <a:endParaRPr/>
          </a:p>
        </p:txBody>
      </p:sp>
      <p:sp>
        <p:nvSpPr>
          <p:cNvPr id="468" name="Google Shape;468;p28"/>
          <p:cNvSpPr txBox="1"/>
          <p:nvPr/>
        </p:nvSpPr>
        <p:spPr>
          <a:xfrm>
            <a:off x="8989534" y="2094017"/>
            <a:ext cx="14224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ARAŞTIRMACI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8"/>
          <p:cNvSpPr txBox="1"/>
          <p:nvPr/>
        </p:nvSpPr>
        <p:spPr>
          <a:xfrm>
            <a:off x="6696594" y="4078815"/>
            <a:ext cx="12548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ERİŞİLEBİLİR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8"/>
          <p:cNvSpPr txBox="1"/>
          <p:nvPr/>
        </p:nvSpPr>
        <p:spPr>
          <a:xfrm>
            <a:off x="8355026" y="5561292"/>
            <a:ext cx="17146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SÜRDÜRÜLEBİLİR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8"/>
          <p:cNvSpPr txBox="1"/>
          <p:nvPr/>
        </p:nvSpPr>
        <p:spPr>
          <a:xfrm>
            <a:off x="10262010" y="4039139"/>
            <a:ext cx="12855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İŞ DÜNYASI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İLE ENTEGRE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8"/>
          <p:cNvSpPr/>
          <p:nvPr/>
        </p:nvSpPr>
        <p:spPr>
          <a:xfrm>
            <a:off x="-1" y="531485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8"/>
          <p:cNvSpPr/>
          <p:nvPr/>
        </p:nvSpPr>
        <p:spPr>
          <a:xfrm>
            <a:off x="467830" y="212438"/>
            <a:ext cx="7887196" cy="87178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8"/>
          <p:cNvSpPr txBox="1"/>
          <p:nvPr/>
        </p:nvSpPr>
        <p:spPr>
          <a:xfrm>
            <a:off x="652047" y="341226"/>
            <a:ext cx="747836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ÖZYEĞİN MÜHENDİSLİK FAKÜLTESİ</a:t>
            </a:r>
            <a:endParaRPr/>
          </a:p>
        </p:txBody>
      </p:sp>
      <p:sp>
        <p:nvSpPr>
          <p:cNvPr id="475" name="Google Shape;475;p28"/>
          <p:cNvSpPr/>
          <p:nvPr/>
        </p:nvSpPr>
        <p:spPr>
          <a:xfrm>
            <a:off x="467830" y="1359845"/>
            <a:ext cx="5919907" cy="967250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8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8"/>
          <p:cNvSpPr txBox="1"/>
          <p:nvPr/>
        </p:nvSpPr>
        <p:spPr>
          <a:xfrm>
            <a:off x="652047" y="1427971"/>
            <a:ext cx="53960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Mezunlarımızın Yurtdışında Lisansüstü Eğitime Kabul Aldığı Üniversiteler </a:t>
            </a:r>
            <a:endParaRPr/>
          </a:p>
        </p:txBody>
      </p:sp>
      <p:sp>
        <p:nvSpPr>
          <p:cNvPr id="478" name="Google Shape;478;p28"/>
          <p:cNvSpPr txBox="1"/>
          <p:nvPr/>
        </p:nvSpPr>
        <p:spPr>
          <a:xfrm>
            <a:off x="632882" y="2549972"/>
            <a:ext cx="4906637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Carnegie Mellon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Georgia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Institute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</a:t>
            </a:r>
            <a:endParaRPr lang="tr-TR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Nortwestern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University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Imperial College London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1800" b="1" dirty="0">
                <a:solidFill>
                  <a:schemeClr val="dk1"/>
                </a:solidFill>
                <a:latin typeface="Calibri"/>
                <a:cs typeface="Calibri"/>
              </a:rPr>
              <a:t>University of Texas at Austin</a:t>
            </a:r>
            <a:endParaRPr lang="en-GB" sz="18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Berlin &amp; Humboldt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Berlin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South Hampton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California-San Diego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Tilburg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Southern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California</a:t>
            </a:r>
            <a:endParaRPr lang="en-GB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Eindhoven University of Technology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Technical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of 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Munich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(TUM)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Maryland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Oregon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endParaRPr lang="en-GB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Baruch College New York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8"/>
          <p:cNvSpPr txBox="1"/>
          <p:nvPr/>
        </p:nvSpPr>
        <p:spPr>
          <a:xfrm>
            <a:off x="5898239" y="2549972"/>
            <a:ext cx="4595258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 Carolina State University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Universiteit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Antwerpen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Queensland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Debrecen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Arizona</a:t>
            </a:r>
            <a:endParaRPr lang="en-GB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1800" b="1" dirty="0">
                <a:solidFill>
                  <a:schemeClr val="dk1"/>
                </a:solidFill>
                <a:latin typeface="Calibri"/>
                <a:cs typeface="Calibri"/>
              </a:rPr>
              <a:t>HEC Montreal</a:t>
            </a:r>
            <a:endParaRPr sz="1800" b="1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Massachusetts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Amherst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Politechnico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Torino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Illinois at Chicago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Ghent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Loughborough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Universität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Liechtenstein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College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London</a:t>
            </a:r>
            <a:endParaRPr lang="en-GB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Lappeenranta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</a:t>
            </a:r>
            <a:endParaRPr lang="tr-TR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0" name="Google Shape;48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301491">
            <a:off x="8695758" y="967536"/>
            <a:ext cx="3058457" cy="1899522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210059" y="-2499562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5"/>
          <p:cNvSpPr txBox="1"/>
          <p:nvPr/>
        </p:nvSpPr>
        <p:spPr>
          <a:xfrm>
            <a:off x="7572610" y="1989424"/>
            <a:ext cx="105820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GİRİŞİMCİ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YENİLİKÇİ</a:t>
            </a:r>
            <a:endParaRPr/>
          </a:p>
        </p:txBody>
      </p:sp>
      <p:sp>
        <p:nvSpPr>
          <p:cNvPr id="288" name="Google Shape;288;p15"/>
          <p:cNvSpPr txBox="1"/>
          <p:nvPr/>
        </p:nvSpPr>
        <p:spPr>
          <a:xfrm>
            <a:off x="8989534" y="2094017"/>
            <a:ext cx="14224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ARAŞTIRMACI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5"/>
          <p:cNvSpPr txBox="1"/>
          <p:nvPr/>
        </p:nvSpPr>
        <p:spPr>
          <a:xfrm>
            <a:off x="6696594" y="4078815"/>
            <a:ext cx="12548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ERİŞİLEBİLİR</a:t>
            </a:r>
            <a:endParaRPr/>
          </a:p>
        </p:txBody>
      </p:sp>
      <p:sp>
        <p:nvSpPr>
          <p:cNvPr id="290" name="Google Shape;290;p15"/>
          <p:cNvSpPr txBox="1"/>
          <p:nvPr/>
        </p:nvSpPr>
        <p:spPr>
          <a:xfrm>
            <a:off x="8355026" y="5561292"/>
            <a:ext cx="17146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SÜRDÜRÜLEBİLİR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5"/>
          <p:cNvSpPr txBox="1"/>
          <p:nvPr/>
        </p:nvSpPr>
        <p:spPr>
          <a:xfrm>
            <a:off x="10262010" y="4039139"/>
            <a:ext cx="12855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İŞ DÜNYASI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İLE ENTEGRE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-1" y="531485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467830" y="212438"/>
            <a:ext cx="7887196" cy="87178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5"/>
          <p:cNvSpPr txBox="1"/>
          <p:nvPr/>
        </p:nvSpPr>
        <p:spPr>
          <a:xfrm>
            <a:off x="652047" y="341226"/>
            <a:ext cx="74261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ÖZYEĞİN MÜHENDİSLİK FAKÜLTESİ</a:t>
            </a: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467830" y="1324587"/>
            <a:ext cx="5919907" cy="510596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5"/>
          <p:cNvSpPr/>
          <p:nvPr/>
        </p:nvSpPr>
        <p:spPr>
          <a:xfrm>
            <a:off x="-3" y="1471443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5"/>
          <p:cNvSpPr txBox="1"/>
          <p:nvPr/>
        </p:nvSpPr>
        <p:spPr>
          <a:xfrm>
            <a:off x="625719" y="1373518"/>
            <a:ext cx="53960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Mezunlarımızın Çalıştığı Kurumlar</a:t>
            </a:r>
            <a:endParaRPr/>
          </a:p>
        </p:txBody>
      </p:sp>
      <p:pic>
        <p:nvPicPr>
          <p:cNvPr id="298" name="Google Shape;29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3074" y="1989424"/>
            <a:ext cx="6977404" cy="4714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850645" y="-2617525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7"/>
          <p:cNvSpPr txBox="1"/>
          <p:nvPr/>
        </p:nvSpPr>
        <p:spPr>
          <a:xfrm>
            <a:off x="7572610" y="1989424"/>
            <a:ext cx="105820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GİRİŞİMCİ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YENİLİKÇİ</a:t>
            </a:r>
            <a:endParaRPr/>
          </a:p>
        </p:txBody>
      </p:sp>
      <p:sp>
        <p:nvSpPr>
          <p:cNvPr id="450" name="Google Shape;450;p27"/>
          <p:cNvSpPr txBox="1"/>
          <p:nvPr/>
        </p:nvSpPr>
        <p:spPr>
          <a:xfrm>
            <a:off x="8989534" y="2094017"/>
            <a:ext cx="14224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ARAŞTIRMACI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7"/>
          <p:cNvSpPr txBox="1"/>
          <p:nvPr/>
        </p:nvSpPr>
        <p:spPr>
          <a:xfrm>
            <a:off x="6696594" y="4078815"/>
            <a:ext cx="12548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ERİŞİLEBİLİR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7"/>
          <p:cNvSpPr txBox="1"/>
          <p:nvPr/>
        </p:nvSpPr>
        <p:spPr>
          <a:xfrm>
            <a:off x="8355026" y="5561292"/>
            <a:ext cx="17146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SÜRDÜRÜLEBİLİR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7"/>
          <p:cNvSpPr txBox="1"/>
          <p:nvPr/>
        </p:nvSpPr>
        <p:spPr>
          <a:xfrm>
            <a:off x="10262010" y="4039139"/>
            <a:ext cx="12855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İŞ DÜNYASI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İLE ENTEGRE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7"/>
          <p:cNvSpPr/>
          <p:nvPr/>
        </p:nvSpPr>
        <p:spPr>
          <a:xfrm>
            <a:off x="-1" y="531485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7"/>
          <p:cNvSpPr/>
          <p:nvPr/>
        </p:nvSpPr>
        <p:spPr>
          <a:xfrm>
            <a:off x="467830" y="212438"/>
            <a:ext cx="7887196" cy="87178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7"/>
          <p:cNvSpPr txBox="1"/>
          <p:nvPr/>
        </p:nvSpPr>
        <p:spPr>
          <a:xfrm>
            <a:off x="652047" y="341226"/>
            <a:ext cx="74746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ÖZYEĞİN MÜHENDİSLİK FAKÜLTESİ</a:t>
            </a:r>
            <a:endParaRPr/>
          </a:p>
        </p:txBody>
      </p:sp>
      <p:sp>
        <p:nvSpPr>
          <p:cNvPr id="457" name="Google Shape;457;p27"/>
          <p:cNvSpPr/>
          <p:nvPr/>
        </p:nvSpPr>
        <p:spPr>
          <a:xfrm>
            <a:off x="467830" y="1359845"/>
            <a:ext cx="3327019" cy="734172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27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27"/>
          <p:cNvSpPr txBox="1"/>
          <p:nvPr/>
        </p:nvSpPr>
        <p:spPr>
          <a:xfrm>
            <a:off x="652047" y="1496098"/>
            <a:ext cx="28459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Laboratuvarlar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7"/>
          <p:cNvSpPr txBox="1"/>
          <p:nvPr/>
        </p:nvSpPr>
        <p:spPr>
          <a:xfrm>
            <a:off x="3219717" y="2143247"/>
            <a:ext cx="4982155" cy="468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Akışkanlar Mekaniği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Analog ve RF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Aydınlatma Teknolojileri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Bilgisayar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Biyomekatronik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Bulut Bilişim Araştırma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Elektronik ve Dijital Sistemleri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Enerji Teknolojileri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Fizik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Genel Kimya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Gömülü ve Mikro-elektronik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Haberleşme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Haberleşme Teorisi ve Teknolojileri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İmalat Teknolojileri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7"/>
          <p:cNvSpPr txBox="1"/>
          <p:nvPr/>
        </p:nvSpPr>
        <p:spPr>
          <a:xfrm>
            <a:off x="7613578" y="2090320"/>
            <a:ext cx="4093365" cy="467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Kablosuz Bilgi Sistemleri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Konuşma ve Doğal Dil İşleme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Kuantum Optiği ve Elektrodinamiği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Malzeme Bilimi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Mekanik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Mikro/Nano Teknolojileri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Mikroelekromekanik Sistemler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Robotik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Titreşim ve Akustik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Video, Görü ve Grafik Araştırma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Yapay Zeka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Yapı Malzemeleri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Yazılım Araştırmaları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Zemin Mekaniği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0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0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0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0"/>
          <p:cNvSpPr txBox="1"/>
          <p:nvPr/>
        </p:nvSpPr>
        <p:spPr>
          <a:xfrm>
            <a:off x="804981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MÜHENDİSLİK FAKÜLTESİ</a:t>
            </a: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467830" y="1359845"/>
            <a:ext cx="3697770" cy="782464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 dirty="0" err="1">
                <a:solidFill>
                  <a:schemeClr val="lt1"/>
                </a:solidFill>
                <a:latin typeface="Calibri"/>
                <a:ea typeface="Quattrocento Sans"/>
                <a:cs typeface="Calibri"/>
                <a:sym typeface="Calibri"/>
              </a:rPr>
              <a:t>Sekt</a:t>
            </a:r>
            <a:r>
              <a:rPr lang="tr-TR" sz="3000" b="1" dirty="0" err="1">
                <a:solidFill>
                  <a:schemeClr val="lt1"/>
                </a:solidFill>
                <a:latin typeface="Calibri"/>
                <a:ea typeface="Quattrocento Sans"/>
                <a:cs typeface="Calibri"/>
                <a:sym typeface="Calibri"/>
              </a:rPr>
              <a:t>örel</a:t>
            </a:r>
            <a:r>
              <a:rPr lang="tr-TR" sz="3000" b="1" dirty="0">
                <a:solidFill>
                  <a:schemeClr val="lt1"/>
                </a:solidFill>
                <a:latin typeface="Calibri"/>
                <a:ea typeface="Quattrocento Sans"/>
                <a:cs typeface="Calibri"/>
                <a:sym typeface="Calibri"/>
              </a:rPr>
              <a:t> Eğitim</a:t>
            </a:r>
            <a:endParaRPr sz="3000" b="1" dirty="0">
              <a:solidFill>
                <a:srgbClr val="3F3F3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057039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804981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ÜNİVERSİTE TERCİHLERİ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1106954" y="2754064"/>
            <a:ext cx="7269610" cy="26118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tr-TR" sz="30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Üniversite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tr-TR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Neden </a:t>
            </a:r>
            <a:r>
              <a:rPr lang="tr-TR" sz="3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Özyeğin Üniversitesi</a:t>
            </a:r>
            <a:r>
              <a:rPr lang="tr-TR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br>
              <a:rPr lang="tr-TR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tr-TR" sz="30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Mühendislik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tr-TR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Neden Özyeğin Mühendislik Fakültesi?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0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0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0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0"/>
          <p:cNvSpPr txBox="1"/>
          <p:nvPr/>
        </p:nvSpPr>
        <p:spPr>
          <a:xfrm>
            <a:off x="804981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MÜHENDİSLİK FAKÜLTESİ</a:t>
            </a: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467830" y="1359845"/>
            <a:ext cx="3697770" cy="782464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b="1" dirty="0">
                <a:solidFill>
                  <a:schemeClr val="lt1"/>
                </a:solidFill>
                <a:latin typeface="Calibri"/>
                <a:ea typeface="Quattrocento Sans"/>
                <a:cs typeface="Calibri"/>
                <a:sym typeface="Calibri"/>
              </a:rPr>
              <a:t>Sanayi ile Projeler</a:t>
            </a:r>
            <a:endParaRPr sz="3000" b="1" dirty="0">
              <a:solidFill>
                <a:srgbClr val="3F3F3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3988B12-1A3F-6B47-FB3C-558BE53E318C}"/>
              </a:ext>
            </a:extLst>
          </p:cNvPr>
          <p:cNvGrpSpPr/>
          <p:nvPr/>
        </p:nvGrpSpPr>
        <p:grpSpPr>
          <a:xfrm>
            <a:off x="914400" y="2320146"/>
            <a:ext cx="9955763" cy="4068147"/>
            <a:chOff x="301674" y="1229239"/>
            <a:chExt cx="11558067" cy="5334152"/>
          </a:xfrm>
        </p:grpSpPr>
        <p:pic>
          <p:nvPicPr>
            <p:cNvPr id="61" name="Picture 60" descr="Logo, company name&#10;&#10;Description automatically generated">
              <a:extLst>
                <a:ext uri="{FF2B5EF4-FFF2-40B4-BE49-F238E27FC236}">
                  <a16:creationId xmlns:a16="http://schemas.microsoft.com/office/drawing/2014/main" id="{073CD019-3F64-A50C-6A81-73FF513B3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9724" y="4423504"/>
              <a:ext cx="1018268" cy="584816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2B41CA7-A50A-81D0-B267-AB7E0D37F0D5}"/>
                </a:ext>
              </a:extLst>
            </p:cNvPr>
            <p:cNvSpPr/>
            <p:nvPr/>
          </p:nvSpPr>
          <p:spPr>
            <a:xfrm>
              <a:off x="7167353" y="3125870"/>
              <a:ext cx="2190595" cy="736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47A2D04-03B7-9647-BEC0-9A2BC102BD62}"/>
                </a:ext>
              </a:extLst>
            </p:cNvPr>
            <p:cNvSpPr/>
            <p:nvPr/>
          </p:nvSpPr>
          <p:spPr>
            <a:xfrm>
              <a:off x="8867605" y="2945892"/>
              <a:ext cx="2190595" cy="736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pic>
          <p:nvPicPr>
            <p:cNvPr id="64" name="Picture 6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1944D57-262F-84D3-CA09-A205A06F4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6440" y="2893041"/>
              <a:ext cx="1432248" cy="255759"/>
            </a:xfrm>
            <a:prstGeom prst="rect">
              <a:avLst/>
            </a:prstGeom>
          </p:spPr>
        </p:pic>
        <p:pic>
          <p:nvPicPr>
            <p:cNvPr id="65" name="Picture 64" descr="Logo, company name&#10;&#10;Description automatically generated">
              <a:extLst>
                <a:ext uri="{FF2B5EF4-FFF2-40B4-BE49-F238E27FC236}">
                  <a16:creationId xmlns:a16="http://schemas.microsoft.com/office/drawing/2014/main" id="{8DA3DA23-CA2A-48DA-08A6-97816728F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6576" y="2245255"/>
              <a:ext cx="2056459" cy="1542345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7DDE5546-CCB4-1871-BA67-3B3A83A7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7989" y="1431764"/>
              <a:ext cx="1830159" cy="305026"/>
            </a:xfrm>
            <a:prstGeom prst="rect">
              <a:avLst/>
            </a:prstGeom>
          </p:spPr>
        </p:pic>
        <p:pic>
          <p:nvPicPr>
            <p:cNvPr id="67" name="Picture 6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745F0937-1D83-17C0-6364-19DE2A6AD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96" t="35036" r="11343" b="34648"/>
            <a:stretch/>
          </p:blipFill>
          <p:spPr>
            <a:xfrm>
              <a:off x="3225153" y="2009605"/>
              <a:ext cx="1391396" cy="519737"/>
            </a:xfrm>
            <a:prstGeom prst="rect">
              <a:avLst/>
            </a:prstGeom>
          </p:spPr>
        </p:pic>
        <p:pic>
          <p:nvPicPr>
            <p:cNvPr id="68" name="Picture 67" descr="Logo, company name&#10;&#10;Description automatically generated">
              <a:extLst>
                <a:ext uri="{FF2B5EF4-FFF2-40B4-BE49-F238E27FC236}">
                  <a16:creationId xmlns:a16="http://schemas.microsoft.com/office/drawing/2014/main" id="{08D1C942-BB92-5E81-D85E-06DB87E43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56" t="27092" r="10066" b="8027"/>
            <a:stretch/>
          </p:blipFill>
          <p:spPr>
            <a:xfrm>
              <a:off x="6526230" y="2033772"/>
              <a:ext cx="1300317" cy="536068"/>
            </a:xfrm>
            <a:prstGeom prst="rect">
              <a:avLst/>
            </a:prstGeom>
          </p:spPr>
        </p:pic>
        <p:pic>
          <p:nvPicPr>
            <p:cNvPr id="69" name="Picture 68" descr="Logo&#10;&#10;Description automatically generated">
              <a:extLst>
                <a:ext uri="{FF2B5EF4-FFF2-40B4-BE49-F238E27FC236}">
                  <a16:creationId xmlns:a16="http://schemas.microsoft.com/office/drawing/2014/main" id="{D2D02494-7F4F-9F05-6AFB-4A602BA35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7503" y="3665549"/>
              <a:ext cx="1591701" cy="371529"/>
            </a:xfrm>
            <a:prstGeom prst="rect">
              <a:avLst/>
            </a:prstGeom>
          </p:spPr>
        </p:pic>
        <p:pic>
          <p:nvPicPr>
            <p:cNvPr id="70" name="Picture 69" descr="Logo&#10;&#10;Description automatically generated">
              <a:extLst>
                <a:ext uri="{FF2B5EF4-FFF2-40B4-BE49-F238E27FC236}">
                  <a16:creationId xmlns:a16="http://schemas.microsoft.com/office/drawing/2014/main" id="{86319612-2E68-63F5-D645-64126EC84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2947" y="3457635"/>
              <a:ext cx="1219278" cy="909769"/>
            </a:xfrm>
            <a:prstGeom prst="rect">
              <a:avLst/>
            </a:prstGeom>
          </p:spPr>
        </p:pic>
        <p:pic>
          <p:nvPicPr>
            <p:cNvPr id="71" name="Picture 7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DD3BFA6-8A0A-FDAF-A86F-266B46294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6355" y="3595070"/>
              <a:ext cx="1466899" cy="5618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4D7C01B-E3FB-4DCB-2790-8E4185982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0044" y="1431764"/>
              <a:ext cx="1004544" cy="354260"/>
            </a:xfrm>
            <a:prstGeom prst="rect">
              <a:avLst/>
            </a:prstGeom>
          </p:spPr>
        </p:pic>
        <p:pic>
          <p:nvPicPr>
            <p:cNvPr id="73" name="Picture 7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98620A17-E962-ACCA-116E-882F022A6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6426" y="5340280"/>
              <a:ext cx="2083795" cy="557182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1881BD7-4EB3-985F-3399-B400C807E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4058" y="1388217"/>
              <a:ext cx="1358399" cy="271680"/>
            </a:xfrm>
            <a:prstGeom prst="rect">
              <a:avLst/>
            </a:prstGeom>
          </p:spPr>
        </p:pic>
        <p:pic>
          <p:nvPicPr>
            <p:cNvPr id="75" name="Picture 7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8933F69-0FB9-43EF-DF3E-9C56E761F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6490" y="2025933"/>
              <a:ext cx="1475735" cy="494697"/>
            </a:xfrm>
            <a:prstGeom prst="rect">
              <a:avLst/>
            </a:prstGeom>
          </p:spPr>
        </p:pic>
        <p:pic>
          <p:nvPicPr>
            <p:cNvPr id="76" name="Picture 75" descr="Logo, icon&#10;&#10;Description automatically generated">
              <a:extLst>
                <a:ext uri="{FF2B5EF4-FFF2-40B4-BE49-F238E27FC236}">
                  <a16:creationId xmlns:a16="http://schemas.microsoft.com/office/drawing/2014/main" id="{BF547BC5-1BE6-623B-B6E0-490A7BF33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540" y="1480191"/>
              <a:ext cx="1579714" cy="237845"/>
            </a:xfrm>
            <a:prstGeom prst="rect">
              <a:avLst/>
            </a:prstGeom>
          </p:spPr>
        </p:pic>
        <p:pic>
          <p:nvPicPr>
            <p:cNvPr id="77" name="Picture 76" descr="Text, logo&#10;&#10;Description automatically generated">
              <a:extLst>
                <a:ext uri="{FF2B5EF4-FFF2-40B4-BE49-F238E27FC236}">
                  <a16:creationId xmlns:a16="http://schemas.microsoft.com/office/drawing/2014/main" id="{7D2F9E36-1BF5-9648-8F5E-93B61DD71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2409" y="1229239"/>
              <a:ext cx="1004546" cy="565360"/>
            </a:xfrm>
            <a:prstGeom prst="rect">
              <a:avLst/>
            </a:prstGeom>
          </p:spPr>
        </p:pic>
        <p:pic>
          <p:nvPicPr>
            <p:cNvPr id="78" name="Picture 7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0A4D03F4-CA5C-4C6D-0431-AB6E05D32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78445" y="1335464"/>
              <a:ext cx="1135667" cy="349573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C583895-7A51-9C48-EE9E-13E417808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3075" y="2057866"/>
              <a:ext cx="1187793" cy="395931"/>
            </a:xfrm>
            <a:prstGeom prst="rect">
              <a:avLst/>
            </a:prstGeom>
          </p:spPr>
        </p:pic>
        <p:pic>
          <p:nvPicPr>
            <p:cNvPr id="80" name="Picture 79" descr="Logo&#10;&#10;Description automatically generated">
              <a:extLst>
                <a:ext uri="{FF2B5EF4-FFF2-40B4-BE49-F238E27FC236}">
                  <a16:creationId xmlns:a16="http://schemas.microsoft.com/office/drawing/2014/main" id="{AEC39DC2-4C99-B371-C5EE-64DD96D47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788" y="1916804"/>
              <a:ext cx="1144589" cy="705208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A0B7A22-538C-D981-6D4A-87ACD39DF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85086" y="1906372"/>
              <a:ext cx="1114582" cy="634888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BF38CB79-DCC3-208D-3B5B-956D6709B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674" y="2877728"/>
              <a:ext cx="1713006" cy="46739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4C09FC9-42B4-39A5-5A70-4932E0946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225" y="2695511"/>
              <a:ext cx="685723" cy="685723"/>
            </a:xfrm>
            <a:prstGeom prst="rect">
              <a:avLst/>
            </a:prstGeom>
          </p:spPr>
        </p:pic>
        <p:pic>
          <p:nvPicPr>
            <p:cNvPr id="84" name="Picture 83" descr="Logo, icon&#10;&#10;Description automatically generated">
              <a:extLst>
                <a:ext uri="{FF2B5EF4-FFF2-40B4-BE49-F238E27FC236}">
                  <a16:creationId xmlns:a16="http://schemas.microsoft.com/office/drawing/2014/main" id="{604FE63C-6F15-7D19-174A-4AF3B3485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6122" y="2709896"/>
              <a:ext cx="656952" cy="656952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45BDEF0-FBAD-8D0D-519B-4B45CACC5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4720" y="2774734"/>
              <a:ext cx="1878187" cy="464569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C964B692-5377-2B3D-F25E-1ECEE035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2050" y="3525925"/>
              <a:ext cx="1259841" cy="705511"/>
            </a:xfrm>
            <a:prstGeom prst="rect">
              <a:avLst/>
            </a:prstGeom>
          </p:spPr>
        </p:pic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78555211-11DD-5D96-29F8-A00E3034B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7244635" y="3587710"/>
              <a:ext cx="1179600" cy="48584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A045F95F-D1EB-416C-705B-9A6CBCA48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290" y="4645519"/>
              <a:ext cx="1422456" cy="246954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8CB980A9-9CDD-FC2C-7BDD-F67E50B34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79148" y="4376634"/>
              <a:ext cx="1270563" cy="762187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854B743-70DF-93EC-520D-46CEA4FBC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70553" y="4190131"/>
              <a:ext cx="1179451" cy="990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D961DB57-DDF6-3DA2-2A9A-FB794754E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74473" y="4334154"/>
              <a:ext cx="941344" cy="663984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2D9E66E-DF0A-C0B0-0981-45EAD0D59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41085" y="4334154"/>
              <a:ext cx="1430908" cy="804667"/>
            </a:xfrm>
            <a:prstGeom prst="rect">
              <a:avLst/>
            </a:prstGeom>
          </p:spPr>
        </p:pic>
        <p:pic>
          <p:nvPicPr>
            <p:cNvPr id="93" name="Picture 92" descr="Logo&#10;&#10;Description automatically generated">
              <a:extLst>
                <a:ext uri="{FF2B5EF4-FFF2-40B4-BE49-F238E27FC236}">
                  <a16:creationId xmlns:a16="http://schemas.microsoft.com/office/drawing/2014/main" id="{584ADE22-688C-D725-7D52-E646DAB29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9423" y="5466161"/>
              <a:ext cx="1217339" cy="314479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E9F9ECB-C5BD-0436-0D1C-0D6C55A47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4408" y="4423504"/>
              <a:ext cx="1180702" cy="65419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5666EB00-20ED-8C06-8EC1-450AC68CD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386" y="5443396"/>
              <a:ext cx="1183985" cy="32374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2C605ABC-2334-6A9F-201F-E93CD5B3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0367" y="5278171"/>
              <a:ext cx="1989111" cy="654197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8CFC5860-8CE9-D482-8CF9-58188B5F4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2269" y="3593735"/>
              <a:ext cx="1213650" cy="582552"/>
            </a:xfrm>
            <a:prstGeom prst="rect">
              <a:avLst/>
            </a:prstGeom>
          </p:spPr>
        </p:pic>
        <p:pic>
          <p:nvPicPr>
            <p:cNvPr id="98" name="Picture 9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1BE3906-79D4-F6A7-E9AC-30B2DEE7A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1349" y="5337938"/>
              <a:ext cx="1178392" cy="559524"/>
            </a:xfrm>
            <a:prstGeom prst="rect">
              <a:avLst/>
            </a:prstGeom>
          </p:spPr>
        </p:pic>
        <p:pic>
          <p:nvPicPr>
            <p:cNvPr id="99" name="Picture 98" descr="Logo, company name&#10;&#10;Description automatically generated">
              <a:extLst>
                <a:ext uri="{FF2B5EF4-FFF2-40B4-BE49-F238E27FC236}">
                  <a16:creationId xmlns:a16="http://schemas.microsoft.com/office/drawing/2014/main" id="{8C7E3505-3093-0CC8-341B-A72A02151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62805" y="3616697"/>
              <a:ext cx="1413890" cy="503369"/>
            </a:xfrm>
            <a:prstGeom prst="rect">
              <a:avLst/>
            </a:prstGeom>
          </p:spPr>
        </p:pic>
        <p:pic>
          <p:nvPicPr>
            <p:cNvPr id="100" name="Picture 99" descr="Logo&#10;&#10;Description automatically generated">
              <a:extLst>
                <a:ext uri="{FF2B5EF4-FFF2-40B4-BE49-F238E27FC236}">
                  <a16:creationId xmlns:a16="http://schemas.microsoft.com/office/drawing/2014/main" id="{6530DF9F-4ED7-5D8E-31EF-97F352D22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7882" y="5276138"/>
              <a:ext cx="787439" cy="686269"/>
            </a:xfrm>
            <a:prstGeom prst="rect">
              <a:avLst/>
            </a:prstGeom>
          </p:spPr>
        </p:pic>
        <p:pic>
          <p:nvPicPr>
            <p:cNvPr id="101" name="Picture 100" descr="Text, logo&#10;&#10;Description automatically generated">
              <a:extLst>
                <a:ext uri="{FF2B5EF4-FFF2-40B4-BE49-F238E27FC236}">
                  <a16:creationId xmlns:a16="http://schemas.microsoft.com/office/drawing/2014/main" id="{9D4C000D-0E1A-C603-CDCA-F82118C07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0470" y="2797503"/>
              <a:ext cx="1887712" cy="447932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A4D5773C-7B39-9FD9-AB94-C15D51890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513" y="2049518"/>
              <a:ext cx="848482" cy="479547"/>
            </a:xfrm>
            <a:prstGeom prst="rect">
              <a:avLst/>
            </a:prstGeom>
          </p:spPr>
        </p:pic>
        <p:pic>
          <p:nvPicPr>
            <p:cNvPr id="103" name="Picture 102" descr="Logo, company name&#10;&#10;Description automatically generated">
              <a:extLst>
                <a:ext uri="{FF2B5EF4-FFF2-40B4-BE49-F238E27FC236}">
                  <a16:creationId xmlns:a16="http://schemas.microsoft.com/office/drawing/2014/main" id="{EB3A957C-A882-7D19-1510-4B154DD4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4110" y="1990576"/>
              <a:ext cx="1072653" cy="551650"/>
            </a:xfrm>
            <a:prstGeom prst="rect">
              <a:avLst/>
            </a:prstGeom>
          </p:spPr>
        </p:pic>
        <p:pic>
          <p:nvPicPr>
            <p:cNvPr id="104" name="Picture 103" descr="Logo&#10;&#10;Description automatically generated">
              <a:extLst>
                <a:ext uri="{FF2B5EF4-FFF2-40B4-BE49-F238E27FC236}">
                  <a16:creationId xmlns:a16="http://schemas.microsoft.com/office/drawing/2014/main" id="{36427F11-D795-51F8-A4CE-3031D0D8C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1552" y="4437270"/>
              <a:ext cx="1325273" cy="583120"/>
            </a:xfrm>
            <a:prstGeom prst="rect">
              <a:avLst/>
            </a:prstGeom>
          </p:spPr>
        </p:pic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C05E2FB-088B-A401-4953-0EE9C6C33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7354" y="4499254"/>
              <a:ext cx="1508843" cy="415883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95DEAEB2-EFFA-AA3F-6F27-54A6CA7F4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1582" y="3679489"/>
              <a:ext cx="1406600" cy="283035"/>
            </a:xfrm>
            <a:prstGeom prst="rect">
              <a:avLst/>
            </a:prstGeom>
          </p:spPr>
        </p:pic>
        <p:pic>
          <p:nvPicPr>
            <p:cNvPr id="107" name="Picture 106" descr="A red and white logo&#10;&#10;Description automatically generated with medium confidence">
              <a:extLst>
                <a:ext uri="{FF2B5EF4-FFF2-40B4-BE49-F238E27FC236}">
                  <a16:creationId xmlns:a16="http://schemas.microsoft.com/office/drawing/2014/main" id="{B25607BE-0183-92A6-F8F6-67D4216B9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1720" y="1376670"/>
              <a:ext cx="1166648" cy="39666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2FFBED90-78F5-DCE9-6C9C-0650D5EE4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3065" y="4572332"/>
              <a:ext cx="1991059" cy="1991059"/>
            </a:xfrm>
            <a:prstGeom prst="rect">
              <a:avLst/>
            </a:prstGeom>
          </p:spPr>
        </p:pic>
        <p:pic>
          <p:nvPicPr>
            <p:cNvPr id="109" name="Picture 108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BACC7FF1-4CA8-DE28-D66C-48A217D2F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3740" y="5474835"/>
              <a:ext cx="1275365" cy="292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4467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0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0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0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0"/>
          <p:cNvSpPr txBox="1"/>
          <p:nvPr/>
        </p:nvSpPr>
        <p:spPr>
          <a:xfrm>
            <a:off x="804981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MÜHENDİSLİK FAKÜLTESİ</a:t>
            </a: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467830" y="1359845"/>
            <a:ext cx="3697770" cy="782464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b="1" dirty="0">
                <a:solidFill>
                  <a:schemeClr val="lt1"/>
                </a:solidFill>
                <a:latin typeface="Calibri"/>
                <a:ea typeface="Quattrocento Sans"/>
                <a:cs typeface="Calibri"/>
                <a:sym typeface="Calibri"/>
              </a:rPr>
              <a:t>Araştırma Merkezleri</a:t>
            </a:r>
            <a:endParaRPr sz="3000" b="1" dirty="0">
              <a:solidFill>
                <a:srgbClr val="3F3F3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F4A594-DD81-81ED-6325-D307046E6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549" y="3462339"/>
            <a:ext cx="2981851" cy="888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0217D-9161-1C9B-CB0A-4B62D39A9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547" y="5074135"/>
            <a:ext cx="1610355" cy="1373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8E8002-683B-9326-EC9D-7279D5062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9189" y="5011022"/>
            <a:ext cx="1797342" cy="1134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B036F-2EA7-CE31-C4E5-20A4997351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3350" y="3309994"/>
            <a:ext cx="2190750" cy="1266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094A01-144F-C690-15AB-7B3EC745A1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7860" y="1573696"/>
            <a:ext cx="4255270" cy="13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06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1215853" y="-2501410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1"/>
          <p:cNvSpPr/>
          <p:nvPr/>
        </p:nvSpPr>
        <p:spPr>
          <a:xfrm>
            <a:off x="1898160" y="779466"/>
            <a:ext cx="10279306" cy="6107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1"/>
          <p:cNvSpPr/>
          <p:nvPr/>
        </p:nvSpPr>
        <p:spPr>
          <a:xfrm>
            <a:off x="0" y="646559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1"/>
          <p:cNvSpPr/>
          <p:nvPr/>
        </p:nvSpPr>
        <p:spPr>
          <a:xfrm rot="5400000">
            <a:off x="5448834" y="131039"/>
            <a:ext cx="3134355" cy="10293839"/>
          </a:xfrm>
          <a:prstGeom prst="rect">
            <a:avLst/>
          </a:prstGeom>
          <a:solidFill>
            <a:srgbClr val="203D7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62" name="Google Shape;362;p21"/>
          <p:cNvGraphicFramePr/>
          <p:nvPr/>
        </p:nvGraphicFramePr>
        <p:xfrm>
          <a:off x="1883627" y="1097976"/>
          <a:ext cx="10308374" cy="266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308374" imgH="2668160" progId="Photoshop.Image.13">
                  <p:embed/>
                </p:oleObj>
              </mc:Choice>
              <mc:Fallback>
                <p:oleObj r:id="rId4" imgW="10308374" imgH="2668160" progId="Photoshop.Image.13">
                  <p:embed/>
                  <p:pic>
                    <p:nvPicPr>
                      <p:cNvPr id="362" name="Google Shape;362;p21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883627" y="1097976"/>
                        <a:ext cx="10308374" cy="2668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3" name="Google Shape;363;p21"/>
          <p:cNvSpPr/>
          <p:nvPr/>
        </p:nvSpPr>
        <p:spPr>
          <a:xfrm>
            <a:off x="467060" y="201223"/>
            <a:ext cx="2871563" cy="117562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1"/>
          <p:cNvSpPr/>
          <p:nvPr/>
        </p:nvSpPr>
        <p:spPr>
          <a:xfrm>
            <a:off x="467060" y="1641616"/>
            <a:ext cx="1882735" cy="660686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1"/>
          <p:cNvSpPr txBox="1"/>
          <p:nvPr/>
        </p:nvSpPr>
        <p:spPr>
          <a:xfrm>
            <a:off x="526747" y="1760261"/>
            <a:ext cx="157264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Ortak Yapı</a:t>
            </a:r>
            <a:endParaRPr sz="2400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6" name="Google Shape;366;p21"/>
          <p:cNvSpPr txBox="1"/>
          <p:nvPr/>
        </p:nvSpPr>
        <p:spPr>
          <a:xfrm>
            <a:off x="566913" y="2567067"/>
            <a:ext cx="13580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Alt Başlık 2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21"/>
          <p:cNvSpPr/>
          <p:nvPr/>
        </p:nvSpPr>
        <p:spPr>
          <a:xfrm>
            <a:off x="0" y="186302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1"/>
          <p:cNvSpPr/>
          <p:nvPr/>
        </p:nvSpPr>
        <p:spPr>
          <a:xfrm>
            <a:off x="526747" y="465871"/>
            <a:ext cx="24123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MÜFREDAT</a:t>
            </a:r>
            <a:endParaRPr dirty="0"/>
          </a:p>
        </p:txBody>
      </p:sp>
      <p:sp>
        <p:nvSpPr>
          <p:cNvPr id="369" name="Google Shape;369;p21"/>
          <p:cNvSpPr txBox="1"/>
          <p:nvPr/>
        </p:nvSpPr>
        <p:spPr>
          <a:xfrm>
            <a:off x="2405201" y="3927293"/>
            <a:ext cx="3934447" cy="22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Temel Matematik &amp; Fizik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Bilgisayar Programlama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Sektörel Eğitim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İşletmeye &amp; Ekonomi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Mühendislik ve Etik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Sosyal Bilim Seçmeli(ler)</a:t>
            </a:r>
            <a:endParaRPr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1"/>
          <p:cNvSpPr txBox="1"/>
          <p:nvPr/>
        </p:nvSpPr>
        <p:spPr>
          <a:xfrm>
            <a:off x="7179686" y="3927293"/>
            <a:ext cx="4329448" cy="2285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Serbest Seçmeliler</a:t>
            </a:r>
            <a:endParaRPr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ALAN DERSLERİ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tr-TR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Alt/Özelleşmiş alanlar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STAJ</a:t>
            </a:r>
            <a:endParaRPr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1"/>
          <p:cNvSpPr txBox="1"/>
          <p:nvPr/>
        </p:nvSpPr>
        <p:spPr>
          <a:xfrm>
            <a:off x="4963887" y="6078534"/>
            <a:ext cx="422263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Ortak Yapı ---&gt; Çift Anadal (</a:t>
            </a:r>
            <a:r>
              <a:rPr lang="tr-TR" sz="2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Yandal</a:t>
            </a:r>
            <a:r>
              <a:rPr lang="tr-TR" sz="2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2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2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2"/>
          <p:cNvSpPr txBox="1"/>
          <p:nvPr/>
        </p:nvSpPr>
        <p:spPr>
          <a:xfrm>
            <a:off x="-253088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ÖZYEĞİN MÜHENDİSLİK FAKÜLTESİ</a:t>
            </a:r>
            <a:endParaRPr/>
          </a:p>
        </p:txBody>
      </p:sp>
      <p:sp>
        <p:nvSpPr>
          <p:cNvPr id="380" name="Google Shape;380;p22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2"/>
          <p:cNvSpPr/>
          <p:nvPr/>
        </p:nvSpPr>
        <p:spPr>
          <a:xfrm>
            <a:off x="467830" y="1359845"/>
            <a:ext cx="3054303" cy="782464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Öne Çıkanlar</a:t>
            </a:r>
            <a:endParaRPr sz="3000" b="1">
              <a:solidFill>
                <a:srgbClr val="3F3F3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82" name="Google Shape;38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90721">
            <a:off x="1782825" y="2738009"/>
            <a:ext cx="4552697" cy="298630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2"/>
          <p:cNvSpPr txBox="1"/>
          <p:nvPr/>
        </p:nvSpPr>
        <p:spPr>
          <a:xfrm>
            <a:off x="6811436" y="1420028"/>
            <a:ext cx="5043413" cy="5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son bilgi ve yetkinlik eğitiminin dahil edildiği </a:t>
            </a: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çağdaş ders programı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Alan içi seçmeli derslerle istenilen dalda </a:t>
            </a: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uzmanlaşma 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olanağı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Alan dışı ve serbest seçmeli derslerle </a:t>
            </a: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genel eğitim 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olanağı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Sektörleri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 </a:t>
            </a: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girişimciliği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tanıma imkanı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Sanayi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ile ilişkilendirilmiş bitirme projeleri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Araştırma laboratuvarlarında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öğretim üyeleri ve yüksek lisans öğrencileri ile çalışma olanağı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6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6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6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6"/>
          <p:cNvSpPr txBox="1"/>
          <p:nvPr/>
        </p:nvSpPr>
        <p:spPr>
          <a:xfrm>
            <a:off x="1399822" y="2581957"/>
            <a:ext cx="8974666" cy="324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Bilgisayar mühendisliği, bilgisayar sistemleri ile bilgi işleme ve hesaplama teknikleri kullanarak, hızlı (ve otomatik), erişilebilir, kullanışlı, güvenilir, güvenli, yararlı (veya eğlenceli) sistemler ve uygulamalar tasarlayıp geliştiren mühendislik disiplinidir.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Yapay Zeka, Makina ile Öğrenme, Yazılım Mühendisliği, Bilgisayar Mimarisi, Programlama Dilleri, Bulut Bilişim, Teorik Bilgisayar Bilimi, Akıllı Sistemler, Bilgisayar Ağları, Büyük Veri Analizi, Veri Tabanları gibi pek çok alanı kapsamaktadır.</a:t>
            </a:r>
            <a:endParaRPr/>
          </a:p>
        </p:txBody>
      </p:sp>
      <p:sp>
        <p:nvSpPr>
          <p:cNvPr id="308" name="Google Shape;308;p16"/>
          <p:cNvSpPr txBox="1"/>
          <p:nvPr/>
        </p:nvSpPr>
        <p:spPr>
          <a:xfrm>
            <a:off x="804981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MÜHENDİSLİK FAKÜLTESİ</a:t>
            </a:r>
            <a:endParaRPr/>
          </a:p>
        </p:txBody>
      </p:sp>
      <p:sp>
        <p:nvSpPr>
          <p:cNvPr id="309" name="Google Shape;309;p16"/>
          <p:cNvSpPr/>
          <p:nvPr/>
        </p:nvSpPr>
        <p:spPr>
          <a:xfrm>
            <a:off x="467830" y="1359845"/>
            <a:ext cx="4149326" cy="782464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Bilgisayar Mühendisliği</a:t>
            </a:r>
            <a:endParaRPr sz="3000" b="1">
              <a:solidFill>
                <a:srgbClr val="3F3F3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7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7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7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7"/>
          <p:cNvSpPr txBox="1"/>
          <p:nvPr/>
        </p:nvSpPr>
        <p:spPr>
          <a:xfrm>
            <a:off x="467830" y="2298673"/>
            <a:ext cx="10539265" cy="3782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Elektrik ve elektroniğin çok ötesinde bir konumdadır. Kısaca sistem mühendisliğidir. Aşağıdakilerden bir veya birkaçının </a:t>
            </a:r>
            <a:r>
              <a:rPr lang="tr-T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kesişimindeki</a:t>
            </a:r>
            <a:r>
              <a:rPr lang="tr-T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problemleri ve/veya çözümleri hedefler:</a:t>
            </a:r>
            <a:endParaRPr dirty="0"/>
          </a:p>
          <a:p>
            <a:pPr marL="800100" marR="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 türlü elektrik ve elektronik sistem/cihaz,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Bilgisayar tasarımı,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Sinyal işleme,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Özelleşmiş yazılım ve internet uygulamaları,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Haberleşme,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Askeri kumanda/kontrol sistemleri,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Uygulamalı fizik ve uygulamalı matematik,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Biyomedikal,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Fabrikalarda, binalarda ve her yerde otomasyon.</a:t>
            </a:r>
            <a:endParaRPr dirty="0"/>
          </a:p>
        </p:txBody>
      </p:sp>
      <p:sp>
        <p:nvSpPr>
          <p:cNvPr id="319" name="Google Shape;319;p17"/>
          <p:cNvSpPr txBox="1"/>
          <p:nvPr/>
        </p:nvSpPr>
        <p:spPr>
          <a:xfrm>
            <a:off x="804981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MÜHENDİSLİK FAKÜLTESİ</a:t>
            </a:r>
            <a:endParaRPr/>
          </a:p>
        </p:txBody>
      </p:sp>
      <p:sp>
        <p:nvSpPr>
          <p:cNvPr id="320" name="Google Shape;320;p17"/>
          <p:cNvSpPr/>
          <p:nvPr/>
        </p:nvSpPr>
        <p:spPr>
          <a:xfrm>
            <a:off x="467830" y="1359845"/>
            <a:ext cx="5402392" cy="782464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Elektrik-Elektronik Mühendisliği</a:t>
            </a:r>
            <a:endParaRPr sz="3000" b="1">
              <a:solidFill>
                <a:srgbClr val="3F3F3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8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8"/>
          <p:cNvSpPr txBox="1"/>
          <p:nvPr/>
        </p:nvSpPr>
        <p:spPr>
          <a:xfrm>
            <a:off x="1152554" y="2576375"/>
            <a:ext cx="9176779" cy="26893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Endüstri mühendisliği </a:t>
            </a:r>
            <a:r>
              <a:rPr lang="tr-TR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sayısal modeller </a:t>
            </a: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 </a:t>
            </a:r>
            <a:r>
              <a:rPr lang="tr-TR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teknikler kullanarak</a:t>
            </a: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toplumun ihtiyaç duyduğu çok sayıda ve çeşitte </a:t>
            </a:r>
            <a:r>
              <a:rPr lang="tr-TR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karmaşık karar problemleri </a:t>
            </a: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için temel metodolojilerin ve güncel teknolojilerin sınırlarını zorlayan </a:t>
            </a:r>
            <a:r>
              <a:rPr lang="tr-TR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çözümler üreten </a:t>
            </a: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mühendislik disiplinidir. Uygulama alanları son derece disiplinlerarasıdır ve ana olarak üretim/hizmet operasyonları yönetimi, ulaştırma/lojistik, karar destek sistemleri, finans, iş analitiği, </a:t>
            </a:r>
            <a:r>
              <a:rPr lang="tr-T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veri bilimi  </a:t>
            </a: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konularında çalışmalar yaparlar.</a:t>
            </a:r>
            <a:endParaRPr/>
          </a:p>
        </p:txBody>
      </p:sp>
      <p:sp>
        <p:nvSpPr>
          <p:cNvPr id="330" name="Google Shape;330;p18"/>
          <p:cNvSpPr txBox="1"/>
          <p:nvPr/>
        </p:nvSpPr>
        <p:spPr>
          <a:xfrm>
            <a:off x="804981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MÜHENDİSLİK FAKÜLTESİ</a:t>
            </a:r>
            <a:endParaRPr/>
          </a:p>
        </p:txBody>
      </p:sp>
      <p:sp>
        <p:nvSpPr>
          <p:cNvPr id="331" name="Google Shape;331;p18"/>
          <p:cNvSpPr/>
          <p:nvPr/>
        </p:nvSpPr>
        <p:spPr>
          <a:xfrm>
            <a:off x="467830" y="1359845"/>
            <a:ext cx="5402392" cy="782464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Endüstri Mühendisliği</a:t>
            </a:r>
            <a:endParaRPr sz="3000" b="1">
              <a:solidFill>
                <a:srgbClr val="3F3F3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9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9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9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9"/>
          <p:cNvSpPr txBox="1"/>
          <p:nvPr/>
        </p:nvSpPr>
        <p:spPr>
          <a:xfrm>
            <a:off x="1388533" y="2356179"/>
            <a:ext cx="8974666" cy="41913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Medeniyetle</a:t>
            </a: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birlikte büyüyen ve medeniyetin ihtiyaç duyduğu her tür</a:t>
            </a:r>
            <a:endParaRPr/>
          </a:p>
          <a:p>
            <a:pPr marL="800100" marR="0" lvl="1" indent="-34290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yaşam ortamı,</a:t>
            </a:r>
            <a:endParaRPr/>
          </a:p>
          <a:p>
            <a:pPr marL="8001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ulaşım,</a:t>
            </a:r>
            <a:endParaRPr/>
          </a:p>
          <a:p>
            <a:pPr marL="8001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altyapı geliştirme,</a:t>
            </a:r>
            <a:endParaRPr/>
          </a:p>
          <a:p>
            <a:pPr marL="8001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doğal afetlerle mücadele,</a:t>
            </a:r>
            <a:endParaRPr/>
          </a:p>
          <a:p>
            <a:pPr marL="8001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sanitasyon,</a:t>
            </a:r>
            <a:endParaRPr/>
          </a:p>
          <a:p>
            <a:pPr marL="8001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enerji üretimi,</a:t>
            </a:r>
            <a:endParaRPr/>
          </a:p>
          <a:p>
            <a:pPr marL="8001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 sürdürülebilirlik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konularına teknik ve bilimsel yaklaşımlarla ve beraberinde gelişen endüstri ile çözüm üreten mühendislik disiplinidir.</a:t>
            </a:r>
            <a:endParaRPr/>
          </a:p>
        </p:txBody>
      </p:sp>
      <p:sp>
        <p:nvSpPr>
          <p:cNvPr id="341" name="Google Shape;341;p19"/>
          <p:cNvSpPr txBox="1"/>
          <p:nvPr/>
        </p:nvSpPr>
        <p:spPr>
          <a:xfrm>
            <a:off x="804981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MÜHENDİSLİK FAKÜLTESİ</a:t>
            </a:r>
            <a:endParaRPr/>
          </a:p>
        </p:txBody>
      </p:sp>
      <p:sp>
        <p:nvSpPr>
          <p:cNvPr id="342" name="Google Shape;342;p19"/>
          <p:cNvSpPr/>
          <p:nvPr/>
        </p:nvSpPr>
        <p:spPr>
          <a:xfrm>
            <a:off x="467830" y="1359845"/>
            <a:ext cx="3505859" cy="782464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İnşaat Mühendisliği</a:t>
            </a:r>
            <a:endParaRPr sz="3000" b="1">
              <a:solidFill>
                <a:srgbClr val="3F3F3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0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0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0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0"/>
          <p:cNvSpPr txBox="1"/>
          <p:nvPr/>
        </p:nvSpPr>
        <p:spPr>
          <a:xfrm>
            <a:off x="1399822" y="2581957"/>
            <a:ext cx="8974666" cy="27743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Makina mühendisliği çeşitli mekanizmaların, </a:t>
            </a:r>
            <a:r>
              <a:rPr lang="tr-TR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mekanik sistemlerin </a:t>
            </a: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 </a:t>
            </a:r>
            <a:r>
              <a:rPr lang="tr-TR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enerji dönüşüm sistemlerinin </a:t>
            </a: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tasarımı, imalatı, imalat planlaması, montajı, bakım onarımı ve işletilmesi ile ilgilidir. Robotik gibi, birçok alt uzmanlığa sahip bu disiplin kapsamında </a:t>
            </a:r>
            <a:r>
              <a:rPr lang="tr-TR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fizik, matematik, kimya, biyoloji temel bilimlerinin mühendislik bakış açısı</a:t>
            </a: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ise harmanlanmasıyla zorlu problemlere maliyet etkin ve yenilikçi çözümler üretilir.</a:t>
            </a:r>
            <a:endParaRPr/>
          </a:p>
        </p:txBody>
      </p:sp>
      <p:sp>
        <p:nvSpPr>
          <p:cNvPr id="352" name="Google Shape;352;p20"/>
          <p:cNvSpPr txBox="1"/>
          <p:nvPr/>
        </p:nvSpPr>
        <p:spPr>
          <a:xfrm>
            <a:off x="804981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MÜHENDİSLİK FAKÜLTESİ</a:t>
            </a: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467830" y="1359845"/>
            <a:ext cx="3697770" cy="782464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Makina Mühendisliği</a:t>
            </a:r>
            <a:endParaRPr sz="3000" b="1">
              <a:solidFill>
                <a:srgbClr val="3F3F3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-105264" y="-2235698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3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23"/>
          <p:cNvSpPr/>
          <p:nvPr/>
        </p:nvSpPr>
        <p:spPr>
          <a:xfrm>
            <a:off x="467831" y="349209"/>
            <a:ext cx="8110111" cy="84459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3"/>
          <p:cNvSpPr txBox="1"/>
          <p:nvPr/>
        </p:nvSpPr>
        <p:spPr>
          <a:xfrm>
            <a:off x="643456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ÖZYEĞİN MÜHENDİSLİK FAKÜLTESİ</a:t>
            </a:r>
            <a:endParaRPr/>
          </a:p>
        </p:txBody>
      </p:sp>
      <p:pic>
        <p:nvPicPr>
          <p:cNvPr id="392" name="Google Shape;392;p23" descr="http://t1.gstatic.com/images?q=tbn:ANd9GcQPdBE6RNqBSTyryWcK0RDoZUAmga1lqrY3P6B-gWsjVO3sSBLggQ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0451" y="6258999"/>
            <a:ext cx="556006" cy="55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3" descr="http://t3.gstatic.com/images?q=tbn:ANd9GcRlcGOGbHn06bp8GIHtWRvNxx0zGuds91fYDtQEvrtjnR9BkAIV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4547" y="6258999"/>
            <a:ext cx="556004" cy="55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3" descr="http://t2.gstatic.com/images?q=tbn:ANd9GcQqIkLj435L7ahHibp09LbAJ3YHgnOVYKgcKQe-BYFHjiatuz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28643" y="6258999"/>
            <a:ext cx="556006" cy="55600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3"/>
          <p:cNvSpPr txBox="1"/>
          <p:nvPr/>
        </p:nvSpPr>
        <p:spPr>
          <a:xfrm>
            <a:off x="2306373" y="2657139"/>
            <a:ext cx="62715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Teşekkürler! Sorular?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227257" y="2528082"/>
            <a:ext cx="9785300" cy="34933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Üniversite</a:t>
            </a:r>
            <a:endParaRPr dirty="0"/>
          </a:p>
          <a:p>
            <a:pPr marL="628650" marR="0" lvl="1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tr-TR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üksek</a:t>
            </a:r>
            <a:r>
              <a:rPr lang="tr-TR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düzeyde </a:t>
            </a:r>
            <a:r>
              <a:rPr lang="tr-TR" sz="2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eğitim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tr-TR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veren,</a:t>
            </a:r>
            <a:endParaRPr dirty="0"/>
          </a:p>
          <a:p>
            <a:pPr marL="628650" marR="0" lvl="1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tr-TR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bilimsel araştırma</a:t>
            </a:r>
            <a:r>
              <a:rPr lang="tr-TR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yapan ve</a:t>
            </a:r>
            <a:endParaRPr dirty="0"/>
          </a:p>
          <a:p>
            <a:pPr marL="628650" marR="0" lvl="1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tr-TR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bunları yayınlayan,</a:t>
            </a:r>
            <a:endParaRPr dirty="0"/>
          </a:p>
          <a:p>
            <a:pPr marL="628650" marR="0" lvl="1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tr-TR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toplumu aydınlatmayı hedefleyen</a:t>
            </a:r>
            <a:endParaRPr lang="en-US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fakülte, enstitü, yüksekokul gibi akademik birimlerden oluşan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bir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kurumdur.</a:t>
            </a:r>
            <a:endParaRPr dirty="0"/>
          </a:p>
        </p:txBody>
      </p:sp>
      <p:sp>
        <p:nvSpPr>
          <p:cNvPr id="106" name="Google Shape;106;p3"/>
          <p:cNvSpPr txBox="1"/>
          <p:nvPr/>
        </p:nvSpPr>
        <p:spPr>
          <a:xfrm>
            <a:off x="804981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ÜNİVERSİTE TERCİHLERİ</a:t>
            </a:r>
            <a:endParaRPr/>
          </a:p>
        </p:txBody>
      </p:sp>
      <p:sp>
        <p:nvSpPr>
          <p:cNvPr id="107" name="Google Shape;107;p3"/>
          <p:cNvSpPr/>
          <p:nvPr/>
        </p:nvSpPr>
        <p:spPr>
          <a:xfrm>
            <a:off x="467830" y="1359845"/>
            <a:ext cx="3327019" cy="734172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652046" y="1496098"/>
            <a:ext cx="33330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ÜNİVERSİTE</a:t>
            </a:r>
            <a:endParaRPr sz="2400" b="1" baseline="30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1215853" y="-2501410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9"/>
          <p:cNvSpPr/>
          <p:nvPr/>
        </p:nvSpPr>
        <p:spPr>
          <a:xfrm>
            <a:off x="1898160" y="779466"/>
            <a:ext cx="10279306" cy="6107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9"/>
          <p:cNvSpPr/>
          <p:nvPr/>
        </p:nvSpPr>
        <p:spPr>
          <a:xfrm>
            <a:off x="0" y="646559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9"/>
          <p:cNvSpPr/>
          <p:nvPr/>
        </p:nvSpPr>
        <p:spPr>
          <a:xfrm rot="5400000">
            <a:off x="5448834" y="131039"/>
            <a:ext cx="3134355" cy="10293839"/>
          </a:xfrm>
          <a:prstGeom prst="rect">
            <a:avLst/>
          </a:prstGeom>
          <a:solidFill>
            <a:srgbClr val="203D7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89" name="Google Shape;489;p29"/>
          <p:cNvGraphicFramePr/>
          <p:nvPr/>
        </p:nvGraphicFramePr>
        <p:xfrm>
          <a:off x="1883627" y="1097976"/>
          <a:ext cx="10308374" cy="266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308374" imgH="2668160" progId="Photoshop.Image.13">
                  <p:embed/>
                </p:oleObj>
              </mc:Choice>
              <mc:Fallback>
                <p:oleObj r:id="rId4" imgW="10308374" imgH="2668160" progId="Photoshop.Image.13">
                  <p:embed/>
                  <p:pic>
                    <p:nvPicPr>
                      <p:cNvPr id="489" name="Google Shape;489;p29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883627" y="1097976"/>
                        <a:ext cx="10308374" cy="2668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0" name="Google Shape;490;p29"/>
          <p:cNvSpPr/>
          <p:nvPr/>
        </p:nvSpPr>
        <p:spPr>
          <a:xfrm>
            <a:off x="467060" y="201223"/>
            <a:ext cx="6499797" cy="117562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9"/>
          <p:cNvSpPr/>
          <p:nvPr/>
        </p:nvSpPr>
        <p:spPr>
          <a:xfrm>
            <a:off x="467060" y="1641616"/>
            <a:ext cx="4203898" cy="660686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29"/>
          <p:cNvSpPr txBox="1"/>
          <p:nvPr/>
        </p:nvSpPr>
        <p:spPr>
          <a:xfrm>
            <a:off x="526747" y="1760261"/>
            <a:ext cx="30388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Bilgisayar Mühendisliği</a:t>
            </a:r>
            <a:endParaRPr sz="2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3" name="Google Shape;493;p29"/>
          <p:cNvSpPr txBox="1"/>
          <p:nvPr/>
        </p:nvSpPr>
        <p:spPr>
          <a:xfrm>
            <a:off x="566913" y="2567067"/>
            <a:ext cx="13580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Alt Başlık 2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9"/>
          <p:cNvSpPr/>
          <p:nvPr/>
        </p:nvSpPr>
        <p:spPr>
          <a:xfrm>
            <a:off x="0" y="186302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29"/>
          <p:cNvSpPr/>
          <p:nvPr/>
        </p:nvSpPr>
        <p:spPr>
          <a:xfrm>
            <a:off x="526747" y="465871"/>
            <a:ext cx="63260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MESLEK OLARAK  MÜHENDİSLİK</a:t>
            </a:r>
            <a:endParaRPr/>
          </a:p>
        </p:txBody>
      </p:sp>
      <p:sp>
        <p:nvSpPr>
          <p:cNvPr id="496" name="Google Shape;496;p29"/>
          <p:cNvSpPr txBox="1"/>
          <p:nvPr/>
        </p:nvSpPr>
        <p:spPr>
          <a:xfrm>
            <a:off x="2583543" y="4081226"/>
            <a:ext cx="3934447" cy="22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Yapay Zeka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Makina ile Öğrenme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Robotik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Yazılım Mühendisliği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Bilgisayar Mimarisi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Programlama Dilleri</a:t>
            </a:r>
            <a:endParaRPr/>
          </a:p>
        </p:txBody>
      </p:sp>
      <p:sp>
        <p:nvSpPr>
          <p:cNvPr id="497" name="Google Shape;497;p29"/>
          <p:cNvSpPr txBox="1"/>
          <p:nvPr/>
        </p:nvSpPr>
        <p:spPr>
          <a:xfrm>
            <a:off x="7419529" y="4050770"/>
            <a:ext cx="3480699" cy="2285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Bulut Bilişim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Teorik Bilgisayar Bilimi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Akıllı Sistemler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Bilgisayar Ağları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Büyük Veri Analizi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Veri Tabanları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968667" y="-2617526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0"/>
          <p:cNvSpPr/>
          <p:nvPr/>
        </p:nvSpPr>
        <p:spPr>
          <a:xfrm>
            <a:off x="1898160" y="779466"/>
            <a:ext cx="10279306" cy="6107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30"/>
          <p:cNvSpPr/>
          <p:nvPr/>
        </p:nvSpPr>
        <p:spPr>
          <a:xfrm>
            <a:off x="0" y="646559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30"/>
          <p:cNvSpPr/>
          <p:nvPr/>
        </p:nvSpPr>
        <p:spPr>
          <a:xfrm rot="5400000">
            <a:off x="5477902" y="161196"/>
            <a:ext cx="3134355" cy="10293839"/>
          </a:xfrm>
          <a:prstGeom prst="rect">
            <a:avLst/>
          </a:prstGeom>
          <a:solidFill>
            <a:srgbClr val="203D7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06" name="Google Shape;506;p30"/>
          <p:cNvGraphicFramePr/>
          <p:nvPr/>
        </p:nvGraphicFramePr>
        <p:xfrm>
          <a:off x="1883627" y="1097976"/>
          <a:ext cx="10308374" cy="266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308374" imgH="2668160" progId="Photoshop.Image.13">
                  <p:embed/>
                </p:oleObj>
              </mc:Choice>
              <mc:Fallback>
                <p:oleObj r:id="rId4" imgW="10308374" imgH="2668160" progId="Photoshop.Image.13">
                  <p:embed/>
                  <p:pic>
                    <p:nvPicPr>
                      <p:cNvPr id="506" name="Google Shape;506;p30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883627" y="1097976"/>
                        <a:ext cx="10308374" cy="2668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7" name="Google Shape;507;p30"/>
          <p:cNvSpPr/>
          <p:nvPr/>
        </p:nvSpPr>
        <p:spPr>
          <a:xfrm>
            <a:off x="467060" y="201223"/>
            <a:ext cx="6499797" cy="117562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30"/>
          <p:cNvSpPr/>
          <p:nvPr/>
        </p:nvSpPr>
        <p:spPr>
          <a:xfrm>
            <a:off x="467060" y="1641616"/>
            <a:ext cx="4203898" cy="660686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30"/>
          <p:cNvSpPr txBox="1"/>
          <p:nvPr/>
        </p:nvSpPr>
        <p:spPr>
          <a:xfrm>
            <a:off x="526747" y="1760261"/>
            <a:ext cx="41442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Elektrik-Elektronik Mühendisliği</a:t>
            </a:r>
            <a:endParaRPr sz="2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0" name="Google Shape;510;p30"/>
          <p:cNvSpPr txBox="1"/>
          <p:nvPr/>
        </p:nvSpPr>
        <p:spPr>
          <a:xfrm>
            <a:off x="566913" y="2567067"/>
            <a:ext cx="13580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Alt Başlık 2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0" y="186302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30"/>
          <p:cNvSpPr/>
          <p:nvPr/>
        </p:nvSpPr>
        <p:spPr>
          <a:xfrm>
            <a:off x="526747" y="465871"/>
            <a:ext cx="63260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MESLEK OLARAK  MÜHENDİSLİK</a:t>
            </a:r>
            <a:endParaRPr/>
          </a:p>
        </p:txBody>
      </p:sp>
      <p:sp>
        <p:nvSpPr>
          <p:cNvPr id="513" name="Google Shape;513;p30"/>
          <p:cNvSpPr txBox="1"/>
          <p:nvPr/>
        </p:nvSpPr>
        <p:spPr>
          <a:xfrm>
            <a:off x="2410673" y="3975330"/>
            <a:ext cx="5236028" cy="266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Telekomünikasyon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Sinyal İşleme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Mikro-elektronik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Kontrol ve Robotik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Mikrodalga ve Optik Sistemler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Güç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Biyomedikal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968667" y="-2617526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1"/>
          <p:cNvSpPr/>
          <p:nvPr/>
        </p:nvSpPr>
        <p:spPr>
          <a:xfrm>
            <a:off x="1898160" y="779466"/>
            <a:ext cx="10279306" cy="6107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31"/>
          <p:cNvSpPr/>
          <p:nvPr/>
        </p:nvSpPr>
        <p:spPr>
          <a:xfrm>
            <a:off x="0" y="646559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31"/>
          <p:cNvSpPr/>
          <p:nvPr/>
        </p:nvSpPr>
        <p:spPr>
          <a:xfrm rot="5400000">
            <a:off x="5477902" y="161196"/>
            <a:ext cx="3134355" cy="10293839"/>
          </a:xfrm>
          <a:prstGeom prst="rect">
            <a:avLst/>
          </a:prstGeom>
          <a:solidFill>
            <a:srgbClr val="203D7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22" name="Google Shape;522;p31"/>
          <p:cNvGraphicFramePr/>
          <p:nvPr/>
        </p:nvGraphicFramePr>
        <p:xfrm>
          <a:off x="1883627" y="1097976"/>
          <a:ext cx="10308374" cy="266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308374" imgH="2668160" progId="Photoshop.Image.13">
                  <p:embed/>
                </p:oleObj>
              </mc:Choice>
              <mc:Fallback>
                <p:oleObj r:id="rId4" imgW="10308374" imgH="2668160" progId="Photoshop.Image.13">
                  <p:embed/>
                  <p:pic>
                    <p:nvPicPr>
                      <p:cNvPr id="522" name="Google Shape;522;p31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883627" y="1097976"/>
                        <a:ext cx="10308374" cy="2668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3" name="Google Shape;523;p31"/>
          <p:cNvSpPr/>
          <p:nvPr/>
        </p:nvSpPr>
        <p:spPr>
          <a:xfrm>
            <a:off x="467060" y="201223"/>
            <a:ext cx="6499797" cy="117562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31"/>
          <p:cNvSpPr/>
          <p:nvPr/>
        </p:nvSpPr>
        <p:spPr>
          <a:xfrm>
            <a:off x="467060" y="1641616"/>
            <a:ext cx="4203898" cy="660686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31"/>
          <p:cNvSpPr txBox="1"/>
          <p:nvPr/>
        </p:nvSpPr>
        <p:spPr>
          <a:xfrm>
            <a:off x="526747" y="1760261"/>
            <a:ext cx="28982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Endüstri Mühendisliği</a:t>
            </a:r>
            <a:endParaRPr sz="2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26" name="Google Shape;526;p31"/>
          <p:cNvSpPr txBox="1"/>
          <p:nvPr/>
        </p:nvSpPr>
        <p:spPr>
          <a:xfrm>
            <a:off x="566913" y="2567067"/>
            <a:ext cx="13580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Alt Başlık 2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31"/>
          <p:cNvSpPr/>
          <p:nvPr/>
        </p:nvSpPr>
        <p:spPr>
          <a:xfrm>
            <a:off x="0" y="186302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31"/>
          <p:cNvSpPr/>
          <p:nvPr/>
        </p:nvSpPr>
        <p:spPr>
          <a:xfrm>
            <a:off x="526747" y="465871"/>
            <a:ext cx="63260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MESLEK OLARAK  MÜHENDİSLİK</a:t>
            </a:r>
            <a:endParaRPr/>
          </a:p>
        </p:txBody>
      </p:sp>
      <p:sp>
        <p:nvSpPr>
          <p:cNvPr id="529" name="Google Shape;529;p31"/>
          <p:cNvSpPr txBox="1"/>
          <p:nvPr/>
        </p:nvSpPr>
        <p:spPr>
          <a:xfrm>
            <a:off x="2395516" y="4197887"/>
            <a:ext cx="4754769" cy="242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Veri Bilimi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Karar Destek Sistemleri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Taşımacılık ve Lojistik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Üretim ve Servis İşletmeciliği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Finans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Endüstri 4.0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1215853" y="-2501410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2"/>
          <p:cNvSpPr/>
          <p:nvPr/>
        </p:nvSpPr>
        <p:spPr>
          <a:xfrm>
            <a:off x="1898160" y="779466"/>
            <a:ext cx="10279306" cy="6107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32"/>
          <p:cNvSpPr/>
          <p:nvPr/>
        </p:nvSpPr>
        <p:spPr>
          <a:xfrm>
            <a:off x="0" y="646559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32"/>
          <p:cNvSpPr/>
          <p:nvPr/>
        </p:nvSpPr>
        <p:spPr>
          <a:xfrm rot="5400000">
            <a:off x="5448834" y="131039"/>
            <a:ext cx="3134355" cy="10293839"/>
          </a:xfrm>
          <a:prstGeom prst="rect">
            <a:avLst/>
          </a:prstGeom>
          <a:solidFill>
            <a:srgbClr val="203D7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38" name="Google Shape;538;p32"/>
          <p:cNvGraphicFramePr/>
          <p:nvPr/>
        </p:nvGraphicFramePr>
        <p:xfrm>
          <a:off x="1883627" y="1097976"/>
          <a:ext cx="10308374" cy="266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308374" imgH="2668160" progId="Photoshop.Image.13">
                  <p:embed/>
                </p:oleObj>
              </mc:Choice>
              <mc:Fallback>
                <p:oleObj r:id="rId4" imgW="10308374" imgH="2668160" progId="Photoshop.Image.13">
                  <p:embed/>
                  <p:pic>
                    <p:nvPicPr>
                      <p:cNvPr id="538" name="Google Shape;538;p32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883627" y="1097976"/>
                        <a:ext cx="10308374" cy="2668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9" name="Google Shape;539;p32"/>
          <p:cNvSpPr/>
          <p:nvPr/>
        </p:nvSpPr>
        <p:spPr>
          <a:xfrm>
            <a:off x="467060" y="201223"/>
            <a:ext cx="6499797" cy="117562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32"/>
          <p:cNvSpPr/>
          <p:nvPr/>
        </p:nvSpPr>
        <p:spPr>
          <a:xfrm>
            <a:off x="467060" y="1641616"/>
            <a:ext cx="4203898" cy="660686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32"/>
          <p:cNvSpPr txBox="1"/>
          <p:nvPr/>
        </p:nvSpPr>
        <p:spPr>
          <a:xfrm>
            <a:off x="526747" y="1760261"/>
            <a:ext cx="26183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İnşaat Mühendisliği</a:t>
            </a:r>
            <a:endParaRPr sz="2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42" name="Google Shape;542;p32"/>
          <p:cNvSpPr txBox="1"/>
          <p:nvPr/>
        </p:nvSpPr>
        <p:spPr>
          <a:xfrm>
            <a:off x="566913" y="2567067"/>
            <a:ext cx="13580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Alt Başlık 2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32"/>
          <p:cNvSpPr/>
          <p:nvPr/>
        </p:nvSpPr>
        <p:spPr>
          <a:xfrm>
            <a:off x="0" y="186302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32"/>
          <p:cNvSpPr/>
          <p:nvPr/>
        </p:nvSpPr>
        <p:spPr>
          <a:xfrm>
            <a:off x="526747" y="465871"/>
            <a:ext cx="63260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MESLEK OLARAK  MÜHENDİSLİK</a:t>
            </a:r>
            <a:endParaRPr/>
          </a:p>
        </p:txBody>
      </p:sp>
      <p:sp>
        <p:nvSpPr>
          <p:cNvPr id="545" name="Google Shape;545;p32"/>
          <p:cNvSpPr txBox="1"/>
          <p:nvPr/>
        </p:nvSpPr>
        <p:spPr>
          <a:xfrm>
            <a:off x="2101929" y="3766136"/>
            <a:ext cx="5138057" cy="343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Yapı Mühendisliği</a:t>
            </a:r>
            <a:endParaRPr/>
          </a:p>
          <a:p>
            <a:pPr marL="60579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</a:pPr>
            <a:r>
              <a:rPr lang="tr-T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Betonarme Yapılar</a:t>
            </a:r>
            <a:endParaRPr/>
          </a:p>
          <a:p>
            <a:pPr marL="60579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</a:pPr>
            <a:r>
              <a:rPr lang="tr-T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Çelik Yapılar</a:t>
            </a:r>
            <a:endParaRPr/>
          </a:p>
          <a:p>
            <a:pPr marL="60579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</a:pPr>
            <a:r>
              <a:rPr lang="tr-T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Tarihi Yapılar</a:t>
            </a:r>
            <a:endParaRPr/>
          </a:p>
          <a:p>
            <a:pPr marL="60579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</a:pPr>
            <a:r>
              <a:rPr lang="tr-T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Tamir ve Sağlamlaştırma</a:t>
            </a:r>
            <a:br>
              <a:rPr lang="tr-T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Geoteknik Mühendisliği</a:t>
            </a:r>
            <a:endParaRPr/>
          </a:p>
          <a:p>
            <a:pPr marL="60579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</a:pPr>
            <a:r>
              <a:rPr lang="tr-T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Temel İnşaat ve Zemin İyileştirmesi</a:t>
            </a:r>
            <a:endParaRPr/>
          </a:p>
          <a:p>
            <a:pPr marL="60579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</a:pPr>
            <a:r>
              <a:rPr lang="tr-T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Arazi ve Laboratuvar Deneyleri</a:t>
            </a:r>
            <a:endParaRPr/>
          </a:p>
          <a:p>
            <a:pPr marL="60579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</a:pPr>
            <a:r>
              <a:rPr lang="tr-T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Geoteknik Deprem Mühendisliği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32"/>
          <p:cNvSpPr txBox="1"/>
          <p:nvPr/>
        </p:nvSpPr>
        <p:spPr>
          <a:xfrm>
            <a:off x="7037813" y="3821491"/>
            <a:ext cx="4697038" cy="281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Yapı/Proje Yönetimi</a:t>
            </a:r>
            <a:endParaRPr/>
          </a:p>
          <a:p>
            <a:pPr marL="60579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</a:pPr>
            <a:r>
              <a:rPr lang="tr-T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İnşaat Planlama ve Kontrol</a:t>
            </a:r>
            <a:endParaRPr/>
          </a:p>
          <a:p>
            <a:pPr marL="60579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</a:pPr>
            <a:r>
              <a:rPr lang="tr-T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Maliyet Analizi</a:t>
            </a:r>
            <a:endParaRPr/>
          </a:p>
          <a:p>
            <a:pPr marL="60579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</a:pPr>
            <a:r>
              <a:rPr lang="tr-T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Bilgi Teknolojileri</a:t>
            </a:r>
            <a:endParaRPr/>
          </a:p>
          <a:p>
            <a:pPr marL="605790" marR="0" lvl="1" indent="-17716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1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Deprem Mühendisliği</a:t>
            </a:r>
            <a:endParaRPr/>
          </a:p>
          <a:p>
            <a:pPr marL="60579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</a:pPr>
            <a:r>
              <a:rPr lang="tr-T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Sismik Tehlike </a:t>
            </a:r>
            <a:endParaRPr/>
          </a:p>
          <a:p>
            <a:pPr marL="60579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</a:pPr>
            <a:r>
              <a:rPr lang="tr-T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Kuvvetli Yer Hareketi</a:t>
            </a:r>
            <a:endParaRPr/>
          </a:p>
          <a:p>
            <a:pPr marL="60579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</a:pPr>
            <a:r>
              <a:rPr lang="tr-T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Deprem Yönetmelikleri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1215853" y="-2501410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3"/>
          <p:cNvSpPr/>
          <p:nvPr/>
        </p:nvSpPr>
        <p:spPr>
          <a:xfrm>
            <a:off x="1898160" y="779466"/>
            <a:ext cx="10279306" cy="6107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33"/>
          <p:cNvSpPr/>
          <p:nvPr/>
        </p:nvSpPr>
        <p:spPr>
          <a:xfrm>
            <a:off x="0" y="646559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33"/>
          <p:cNvSpPr/>
          <p:nvPr/>
        </p:nvSpPr>
        <p:spPr>
          <a:xfrm rot="5400000">
            <a:off x="5448834" y="131039"/>
            <a:ext cx="3134355" cy="10293839"/>
          </a:xfrm>
          <a:prstGeom prst="rect">
            <a:avLst/>
          </a:prstGeom>
          <a:solidFill>
            <a:srgbClr val="203D7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55" name="Google Shape;555;p33"/>
          <p:cNvGraphicFramePr/>
          <p:nvPr/>
        </p:nvGraphicFramePr>
        <p:xfrm>
          <a:off x="1883627" y="1097976"/>
          <a:ext cx="10308374" cy="266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308374" imgH="2668160" progId="Photoshop.Image.13">
                  <p:embed/>
                </p:oleObj>
              </mc:Choice>
              <mc:Fallback>
                <p:oleObj r:id="rId4" imgW="10308374" imgH="2668160" progId="Photoshop.Image.13">
                  <p:embed/>
                  <p:pic>
                    <p:nvPicPr>
                      <p:cNvPr id="555" name="Google Shape;555;p33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883627" y="1097976"/>
                        <a:ext cx="10308374" cy="2668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6" name="Google Shape;556;p33"/>
          <p:cNvSpPr/>
          <p:nvPr/>
        </p:nvSpPr>
        <p:spPr>
          <a:xfrm>
            <a:off x="467060" y="201223"/>
            <a:ext cx="6499797" cy="117562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33"/>
          <p:cNvSpPr/>
          <p:nvPr/>
        </p:nvSpPr>
        <p:spPr>
          <a:xfrm>
            <a:off x="467060" y="1641616"/>
            <a:ext cx="4203898" cy="660686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33"/>
          <p:cNvSpPr txBox="1"/>
          <p:nvPr/>
        </p:nvSpPr>
        <p:spPr>
          <a:xfrm>
            <a:off x="526747" y="1760261"/>
            <a:ext cx="27943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Makina Mühendisliği</a:t>
            </a:r>
            <a:endParaRPr sz="2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59" name="Google Shape;559;p33"/>
          <p:cNvSpPr txBox="1"/>
          <p:nvPr/>
        </p:nvSpPr>
        <p:spPr>
          <a:xfrm>
            <a:off x="566913" y="2567067"/>
            <a:ext cx="13580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Alt Başlık 2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33"/>
          <p:cNvSpPr/>
          <p:nvPr/>
        </p:nvSpPr>
        <p:spPr>
          <a:xfrm>
            <a:off x="0" y="186302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33"/>
          <p:cNvSpPr/>
          <p:nvPr/>
        </p:nvSpPr>
        <p:spPr>
          <a:xfrm>
            <a:off x="526747" y="465871"/>
            <a:ext cx="63260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MESLEK OLARAK  MÜHENDİSLİK</a:t>
            </a:r>
            <a:endParaRPr/>
          </a:p>
        </p:txBody>
      </p:sp>
      <p:sp>
        <p:nvSpPr>
          <p:cNvPr id="562" name="Google Shape;562;p33"/>
          <p:cNvSpPr txBox="1"/>
          <p:nvPr/>
        </p:nvSpPr>
        <p:spPr>
          <a:xfrm>
            <a:off x="2918391" y="4030901"/>
            <a:ext cx="3934447" cy="22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Enerji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Mekatronik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İleri Malzemeler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İmalat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Robotik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850645" y="-2617525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34"/>
          <p:cNvSpPr txBox="1"/>
          <p:nvPr/>
        </p:nvSpPr>
        <p:spPr>
          <a:xfrm>
            <a:off x="7572610" y="1989424"/>
            <a:ext cx="105820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GİRİŞİMCİ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YENİLİKÇİ</a:t>
            </a:r>
            <a:endParaRPr/>
          </a:p>
        </p:txBody>
      </p:sp>
      <p:sp>
        <p:nvSpPr>
          <p:cNvPr id="569" name="Google Shape;569;p34"/>
          <p:cNvSpPr txBox="1"/>
          <p:nvPr/>
        </p:nvSpPr>
        <p:spPr>
          <a:xfrm>
            <a:off x="8989534" y="2094017"/>
            <a:ext cx="14224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ARAŞTIRMACI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34"/>
          <p:cNvSpPr txBox="1"/>
          <p:nvPr/>
        </p:nvSpPr>
        <p:spPr>
          <a:xfrm>
            <a:off x="6696594" y="4078815"/>
            <a:ext cx="12548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ERİŞİLEBİLİR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34"/>
          <p:cNvSpPr txBox="1"/>
          <p:nvPr/>
        </p:nvSpPr>
        <p:spPr>
          <a:xfrm>
            <a:off x="8355026" y="5561292"/>
            <a:ext cx="17146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SÜRDÜRÜLEBİLİR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34"/>
          <p:cNvSpPr txBox="1"/>
          <p:nvPr/>
        </p:nvSpPr>
        <p:spPr>
          <a:xfrm>
            <a:off x="10262010" y="4039139"/>
            <a:ext cx="12855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İŞ DÜNYASI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İLE ENTEGRE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34"/>
          <p:cNvSpPr/>
          <p:nvPr/>
        </p:nvSpPr>
        <p:spPr>
          <a:xfrm>
            <a:off x="-1" y="531485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34"/>
          <p:cNvSpPr/>
          <p:nvPr/>
        </p:nvSpPr>
        <p:spPr>
          <a:xfrm>
            <a:off x="467830" y="212438"/>
            <a:ext cx="7887196" cy="87178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34"/>
          <p:cNvSpPr txBox="1"/>
          <p:nvPr/>
        </p:nvSpPr>
        <p:spPr>
          <a:xfrm>
            <a:off x="652047" y="341226"/>
            <a:ext cx="74520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ÖZYEĞİN MÜHENDİSLİK FAKÜLTESİ</a:t>
            </a:r>
            <a:endParaRPr/>
          </a:p>
        </p:txBody>
      </p:sp>
      <p:sp>
        <p:nvSpPr>
          <p:cNvPr id="576" name="Google Shape;576;p34"/>
          <p:cNvSpPr/>
          <p:nvPr/>
        </p:nvSpPr>
        <p:spPr>
          <a:xfrm>
            <a:off x="467830" y="1359845"/>
            <a:ext cx="3327019" cy="734172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34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34"/>
          <p:cNvSpPr txBox="1"/>
          <p:nvPr/>
        </p:nvSpPr>
        <p:spPr>
          <a:xfrm>
            <a:off x="652047" y="1496098"/>
            <a:ext cx="28459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Akademik Kadro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5192" y="2181197"/>
            <a:ext cx="8631986" cy="4433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4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162046" y="2512892"/>
            <a:ext cx="9045251" cy="25568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Yukarıdakilerin tümünde mükemmeliyeti hedefler (evrensel gerekler)</a:t>
            </a:r>
            <a:endParaRPr dirty="0"/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Eğitimde güncel müfredat yapısın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sahip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tir</a:t>
            </a: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(temel değerler)</a:t>
            </a:r>
            <a:endParaRPr dirty="0"/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Lisans eğitiminde, </a:t>
            </a:r>
            <a:r>
              <a:rPr lang="tr-TR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öğrenciyi odağına </a:t>
            </a: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alır (temel değerler!)</a:t>
            </a:r>
            <a:endParaRPr dirty="0"/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Maddi yönden erişilebilirdir (misyon)</a:t>
            </a:r>
            <a:endParaRPr dirty="0"/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Eşitlik ve ayrım yapmama ilkesiyle hareket eder (misyon)</a:t>
            </a:r>
            <a:endParaRPr dirty="0"/>
          </a:p>
          <a:p>
            <a:pPr marL="800100" marR="0" lvl="1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804981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ÜNİVERSİTE TERCİHLERİ</a:t>
            </a:r>
            <a:endParaRPr/>
          </a:p>
        </p:txBody>
      </p:sp>
      <p:sp>
        <p:nvSpPr>
          <p:cNvPr id="119" name="Google Shape;119;p4"/>
          <p:cNvSpPr/>
          <p:nvPr/>
        </p:nvSpPr>
        <p:spPr>
          <a:xfrm>
            <a:off x="467830" y="1359845"/>
            <a:ext cx="4590307" cy="734172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652046" y="1496098"/>
            <a:ext cx="42903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NEDEN ÖZYEĞİN ÜNİVERSİTESİ</a:t>
            </a:r>
            <a:endParaRPr sz="2400" b="1" baseline="30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804981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ÜNİVERSİTE TERCİHLERİ</a:t>
            </a:r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467830" y="1359845"/>
            <a:ext cx="4590307" cy="734172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5"/>
          <p:cNvSpPr txBox="1"/>
          <p:nvPr/>
        </p:nvSpPr>
        <p:spPr>
          <a:xfrm>
            <a:off x="652046" y="1496098"/>
            <a:ext cx="42903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NEDEN ÖZYEĞİN ÜNİVERSİTESİ</a:t>
            </a:r>
            <a:endParaRPr sz="2400" b="1" baseline="30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5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0600" y="2843765"/>
            <a:ext cx="7670800" cy="3042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690074" y="-2481727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/>
          <p:nvPr/>
        </p:nvSpPr>
        <p:spPr>
          <a:xfrm>
            <a:off x="0" y="659966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6"/>
          <p:cNvSpPr/>
          <p:nvPr/>
        </p:nvSpPr>
        <p:spPr>
          <a:xfrm>
            <a:off x="467831" y="379166"/>
            <a:ext cx="8110111" cy="7693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6"/>
          <p:cNvSpPr/>
          <p:nvPr/>
        </p:nvSpPr>
        <p:spPr>
          <a:xfrm>
            <a:off x="0" y="1616840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6"/>
          <p:cNvSpPr txBox="1"/>
          <p:nvPr/>
        </p:nvSpPr>
        <p:spPr>
          <a:xfrm>
            <a:off x="146830" y="2230270"/>
            <a:ext cx="10316768" cy="42640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Girişimcilik hedeflerimiz arasında</a:t>
            </a:r>
            <a:endParaRPr dirty="0"/>
          </a:p>
          <a:p>
            <a:pPr marL="914400" marR="0" lvl="2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Hedef mezunlar yelpazesi: Mühendislik, lisansüstü eğitim, girişimci</a:t>
            </a:r>
            <a:br>
              <a:rPr lang="tr-TR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Müfredat yapısı buna göre tasarlanmış durumda.</a:t>
            </a:r>
            <a:br>
              <a:rPr lang="tr-TR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Dönüştürücü eğitim</a:t>
            </a:r>
            <a:endParaRPr dirty="0"/>
          </a:p>
          <a:p>
            <a:pPr marL="914400" marR="0" lvl="2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Öğrenmeyi öğretmek hedefimiz, düşündürme, eleştirme, problemlerle öğretme,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b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Kalıcı bir eğitim ve yenilikçi dersler</a:t>
            </a:r>
            <a:endParaRPr dirty="0"/>
          </a:p>
          <a:p>
            <a:pPr marL="914400" marR="0" lvl="2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Öğrenmeyi öğretmek hedefimiz (2), "</a:t>
            </a:r>
            <a:r>
              <a:rPr lang="tr-TR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</a:t>
            </a: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 dersleri – AI, "</a:t>
            </a:r>
            <a:r>
              <a:rPr lang="tr-TR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  <a:r>
              <a:rPr lang="tr-T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Development"</a:t>
            </a:r>
            <a:endParaRPr dirty="0"/>
          </a:p>
        </p:txBody>
      </p:sp>
      <p:sp>
        <p:nvSpPr>
          <p:cNvPr id="142" name="Google Shape;142;p6"/>
          <p:cNvSpPr txBox="1"/>
          <p:nvPr/>
        </p:nvSpPr>
        <p:spPr>
          <a:xfrm>
            <a:off x="804981" y="469707"/>
            <a:ext cx="8402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ÜNİVERSİTE TERCİHLERİ</a:t>
            </a:r>
            <a:endParaRPr/>
          </a:p>
        </p:txBody>
      </p:sp>
      <p:sp>
        <p:nvSpPr>
          <p:cNvPr id="143" name="Google Shape;143;p6"/>
          <p:cNvSpPr/>
          <p:nvPr/>
        </p:nvSpPr>
        <p:spPr>
          <a:xfrm>
            <a:off x="467830" y="1359845"/>
            <a:ext cx="8255756" cy="734172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6"/>
          <p:cNvSpPr txBox="1"/>
          <p:nvPr/>
        </p:nvSpPr>
        <p:spPr>
          <a:xfrm>
            <a:off x="652045" y="1496098"/>
            <a:ext cx="807154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NEDEN ÖZYEĞİN ÜNİVERSİTESİ – FARK YARATAN YÖNLERİMİZ</a:t>
            </a:r>
            <a:endParaRPr sz="2400" b="1" baseline="30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1027225" y="-2472281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7"/>
          <p:cNvSpPr txBox="1"/>
          <p:nvPr/>
        </p:nvSpPr>
        <p:spPr>
          <a:xfrm>
            <a:off x="7572610" y="1989424"/>
            <a:ext cx="105820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GİRİŞİMCİ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YENİLİKÇİ</a:t>
            </a:r>
            <a:endParaRPr/>
          </a:p>
        </p:txBody>
      </p:sp>
      <p:sp>
        <p:nvSpPr>
          <p:cNvPr id="151" name="Google Shape;151;p7"/>
          <p:cNvSpPr txBox="1"/>
          <p:nvPr/>
        </p:nvSpPr>
        <p:spPr>
          <a:xfrm>
            <a:off x="8989534" y="2094017"/>
            <a:ext cx="14224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ARAŞTIRMACI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7"/>
          <p:cNvSpPr txBox="1"/>
          <p:nvPr/>
        </p:nvSpPr>
        <p:spPr>
          <a:xfrm>
            <a:off x="6696594" y="4078815"/>
            <a:ext cx="12548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ERİŞİLEBİLİR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 txBox="1"/>
          <p:nvPr/>
        </p:nvSpPr>
        <p:spPr>
          <a:xfrm>
            <a:off x="8355026" y="5561292"/>
            <a:ext cx="17146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SÜRDÜRÜLEBİLİR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7"/>
          <p:cNvSpPr txBox="1"/>
          <p:nvPr/>
        </p:nvSpPr>
        <p:spPr>
          <a:xfrm>
            <a:off x="10262010" y="4039139"/>
            <a:ext cx="12855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İŞ DÜNYASI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İLE ENTEGRE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7"/>
          <p:cNvSpPr/>
          <p:nvPr/>
        </p:nvSpPr>
        <p:spPr>
          <a:xfrm>
            <a:off x="-1" y="531485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7"/>
          <p:cNvSpPr/>
          <p:nvPr/>
        </p:nvSpPr>
        <p:spPr>
          <a:xfrm>
            <a:off x="467830" y="212437"/>
            <a:ext cx="4873427" cy="90879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7"/>
          <p:cNvSpPr txBox="1"/>
          <p:nvPr/>
        </p:nvSpPr>
        <p:spPr>
          <a:xfrm>
            <a:off x="652047" y="337400"/>
            <a:ext cx="45049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BURSLAR</a:t>
            </a:r>
            <a:endParaRPr/>
          </a:p>
        </p:txBody>
      </p:sp>
      <p:sp>
        <p:nvSpPr>
          <p:cNvPr id="158" name="Google Shape;158;p7"/>
          <p:cNvSpPr txBox="1"/>
          <p:nvPr/>
        </p:nvSpPr>
        <p:spPr>
          <a:xfrm>
            <a:off x="2370534" y="1726021"/>
            <a:ext cx="8436011" cy="4309194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tr-TR" sz="2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Mevcut Burs Kategorilerimiz</a:t>
            </a:r>
            <a:endParaRPr/>
          </a:p>
          <a:p>
            <a:pPr marL="800100" marR="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tr-T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 burslu (%100)</a:t>
            </a:r>
            <a:endParaRPr/>
          </a:p>
          <a:p>
            <a:pPr marL="800100" marR="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tr-T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%50 burslu</a:t>
            </a:r>
            <a:endParaRPr/>
          </a:p>
          <a:p>
            <a:pPr marL="800100" marR="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tr-T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Burssuz (</a:t>
            </a:r>
            <a:r>
              <a:rPr lang="tr-TR" sz="27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destek bursu olanağı</a:t>
            </a:r>
            <a:r>
              <a:rPr lang="tr-T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tr-T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Destek bursu, burssuz giren </a:t>
            </a: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öğrencilerin</a:t>
            </a: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faydalanması için tasarlanmakta.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850645" y="-2617525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5"/>
          <p:cNvSpPr txBox="1"/>
          <p:nvPr/>
        </p:nvSpPr>
        <p:spPr>
          <a:xfrm>
            <a:off x="7572610" y="1989424"/>
            <a:ext cx="105820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GİRİŞİMCİ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YENİLİKÇİ</a:t>
            </a:r>
            <a:endParaRPr/>
          </a:p>
        </p:txBody>
      </p:sp>
      <p:sp>
        <p:nvSpPr>
          <p:cNvPr id="414" name="Google Shape;414;p25"/>
          <p:cNvSpPr txBox="1"/>
          <p:nvPr/>
        </p:nvSpPr>
        <p:spPr>
          <a:xfrm>
            <a:off x="8989534" y="2094017"/>
            <a:ext cx="14224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ARAŞTIRMACI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5"/>
          <p:cNvSpPr txBox="1"/>
          <p:nvPr/>
        </p:nvSpPr>
        <p:spPr>
          <a:xfrm>
            <a:off x="6696594" y="4078815"/>
            <a:ext cx="12548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ERİŞİLEBİLİR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5"/>
          <p:cNvSpPr txBox="1"/>
          <p:nvPr/>
        </p:nvSpPr>
        <p:spPr>
          <a:xfrm>
            <a:off x="8355026" y="5561292"/>
            <a:ext cx="17146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SÜRDÜRÜLEBİLİR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5"/>
          <p:cNvSpPr txBox="1"/>
          <p:nvPr/>
        </p:nvSpPr>
        <p:spPr>
          <a:xfrm>
            <a:off x="10262010" y="4039139"/>
            <a:ext cx="12855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İŞ DÜNYASI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İLE ENTEGRE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5"/>
          <p:cNvSpPr/>
          <p:nvPr/>
        </p:nvSpPr>
        <p:spPr>
          <a:xfrm>
            <a:off x="-1" y="531485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5"/>
          <p:cNvSpPr/>
          <p:nvPr/>
        </p:nvSpPr>
        <p:spPr>
          <a:xfrm>
            <a:off x="1902" y="1561327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5"/>
          <p:cNvSpPr/>
          <p:nvPr/>
        </p:nvSpPr>
        <p:spPr>
          <a:xfrm>
            <a:off x="467830" y="212437"/>
            <a:ext cx="4873427" cy="183407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5"/>
          <p:cNvSpPr txBox="1"/>
          <p:nvPr/>
        </p:nvSpPr>
        <p:spPr>
          <a:xfrm>
            <a:off x="652047" y="572029"/>
            <a:ext cx="450499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MESLEK OLARAK  MÜHENDİSLİK</a:t>
            </a:r>
            <a:endParaRPr/>
          </a:p>
        </p:txBody>
      </p:sp>
      <p:sp>
        <p:nvSpPr>
          <p:cNvPr id="422" name="Google Shape;422;p25"/>
          <p:cNvSpPr/>
          <p:nvPr/>
        </p:nvSpPr>
        <p:spPr>
          <a:xfrm>
            <a:off x="467059" y="2394171"/>
            <a:ext cx="3327019" cy="1033148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5"/>
          <p:cNvSpPr/>
          <p:nvPr/>
        </p:nvSpPr>
        <p:spPr>
          <a:xfrm>
            <a:off x="4936" y="2801903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5"/>
          <p:cNvSpPr txBox="1"/>
          <p:nvPr/>
        </p:nvSpPr>
        <p:spPr>
          <a:xfrm>
            <a:off x="652047" y="2679912"/>
            <a:ext cx="28459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Mühendis Kimdir?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5"/>
          <p:cNvSpPr txBox="1"/>
          <p:nvPr/>
        </p:nvSpPr>
        <p:spPr>
          <a:xfrm>
            <a:off x="4619391" y="2456699"/>
            <a:ext cx="6745295" cy="4056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Mühendis:</a:t>
            </a: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800100" marR="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Toplumların yaşamlarını kolaylaştırmak</a:t>
            </a:r>
            <a:endParaRPr/>
          </a:p>
          <a:p>
            <a:pPr marL="800100" marR="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Yaşam kalitelerini arttırmak için </a:t>
            </a:r>
            <a:endParaRPr/>
          </a:p>
          <a:p>
            <a:pPr marL="1257300" marR="0" lvl="2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Yeni bilimsel kuramlar ve teknolojik çözümler geliştirir</a:t>
            </a:r>
            <a:endParaRPr/>
          </a:p>
          <a:p>
            <a:pPr marL="1257300" marR="0" lvl="2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Bunları uygulamaya dönüştürür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22196">
            <a:off x="850645" y="-2617525"/>
            <a:ext cx="8103370" cy="11802558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6"/>
          <p:cNvSpPr txBox="1"/>
          <p:nvPr/>
        </p:nvSpPr>
        <p:spPr>
          <a:xfrm>
            <a:off x="7572610" y="1989424"/>
            <a:ext cx="105820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GİRİŞİMCİ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YENİLİKÇİ</a:t>
            </a:r>
            <a:endParaRPr/>
          </a:p>
        </p:txBody>
      </p:sp>
      <p:sp>
        <p:nvSpPr>
          <p:cNvPr id="432" name="Google Shape;432;p26"/>
          <p:cNvSpPr txBox="1"/>
          <p:nvPr/>
        </p:nvSpPr>
        <p:spPr>
          <a:xfrm>
            <a:off x="8989534" y="2094017"/>
            <a:ext cx="14224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ARAŞTIRMACI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6"/>
          <p:cNvSpPr txBox="1"/>
          <p:nvPr/>
        </p:nvSpPr>
        <p:spPr>
          <a:xfrm>
            <a:off x="6696594" y="4078815"/>
            <a:ext cx="12548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ERİŞİLEBİLİR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6"/>
          <p:cNvSpPr txBox="1"/>
          <p:nvPr/>
        </p:nvSpPr>
        <p:spPr>
          <a:xfrm>
            <a:off x="8355026" y="5561292"/>
            <a:ext cx="17146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SÜRDÜRÜLEBİLİR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6"/>
          <p:cNvSpPr txBox="1"/>
          <p:nvPr/>
        </p:nvSpPr>
        <p:spPr>
          <a:xfrm>
            <a:off x="10262010" y="4039139"/>
            <a:ext cx="12855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İŞ DÜNYASI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İLE ENTEGRE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6"/>
          <p:cNvSpPr/>
          <p:nvPr/>
        </p:nvSpPr>
        <p:spPr>
          <a:xfrm>
            <a:off x="-1" y="531485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6"/>
          <p:cNvSpPr/>
          <p:nvPr/>
        </p:nvSpPr>
        <p:spPr>
          <a:xfrm>
            <a:off x="1902" y="1561327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6"/>
          <p:cNvSpPr/>
          <p:nvPr/>
        </p:nvSpPr>
        <p:spPr>
          <a:xfrm>
            <a:off x="467830" y="212437"/>
            <a:ext cx="4873427" cy="183407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6"/>
          <p:cNvSpPr txBox="1"/>
          <p:nvPr/>
        </p:nvSpPr>
        <p:spPr>
          <a:xfrm>
            <a:off x="652047" y="572029"/>
            <a:ext cx="450499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MESLEK OLARAK  MÜHENDİSLİK</a:t>
            </a:r>
            <a:endParaRPr/>
          </a:p>
        </p:txBody>
      </p:sp>
      <p:sp>
        <p:nvSpPr>
          <p:cNvPr id="440" name="Google Shape;440;p26"/>
          <p:cNvSpPr/>
          <p:nvPr/>
        </p:nvSpPr>
        <p:spPr>
          <a:xfrm>
            <a:off x="467059" y="2394171"/>
            <a:ext cx="3327019" cy="1033148"/>
          </a:xfrm>
          <a:prstGeom prst="rect">
            <a:avLst/>
          </a:prstGeom>
          <a:solidFill>
            <a:srgbClr val="B10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6"/>
          <p:cNvSpPr/>
          <p:nvPr/>
        </p:nvSpPr>
        <p:spPr>
          <a:xfrm>
            <a:off x="4936" y="2801903"/>
            <a:ext cx="467833" cy="26581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6"/>
          <p:cNvSpPr txBox="1"/>
          <p:nvPr/>
        </p:nvSpPr>
        <p:spPr>
          <a:xfrm>
            <a:off x="652047" y="2618748"/>
            <a:ext cx="28459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Hedefimiz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6"/>
          <p:cNvSpPr txBox="1"/>
          <p:nvPr/>
        </p:nvSpPr>
        <p:spPr>
          <a:xfrm>
            <a:off x="4572000" y="2060145"/>
            <a:ext cx="7501795" cy="4309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tr-TR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Teknolojik gelişmeleri, iş kollarının ihtiyaçlarını ve eğilimlerini yerel ve </a:t>
            </a:r>
            <a:r>
              <a:rPr lang="tr-TR" sz="2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küresel</a:t>
            </a:r>
            <a:r>
              <a:rPr lang="tr-TR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boyutta takip eden,</a:t>
            </a:r>
            <a:endParaRPr dirty="0"/>
          </a:p>
          <a:p>
            <a:pPr marL="342900" marR="0" lvl="0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tr-TR" sz="2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Mühendisliğin</a:t>
            </a:r>
            <a:r>
              <a:rPr lang="tr-TR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uygulama ve işletme yönleri hakkında bilgi sahibi olan,</a:t>
            </a:r>
            <a:endParaRPr dirty="0"/>
          </a:p>
          <a:p>
            <a:pPr marL="342900" marR="0" lvl="0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tr-TR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Takım çalışmasına ve disiplinler arası çalışmaya yatkın, araştırmacı, ve</a:t>
            </a:r>
            <a:endParaRPr dirty="0"/>
          </a:p>
          <a:p>
            <a:pPr marL="342900" marR="0" lvl="0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tr-TR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Yenilikçi </a:t>
            </a:r>
            <a:r>
              <a:rPr lang="tr-TR" sz="2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yüksek</a:t>
            </a:r>
            <a:r>
              <a:rPr lang="tr-TR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teknoloji şirketleri kurabilecek donanımda, yeni nesil </a:t>
            </a:r>
            <a:r>
              <a:rPr lang="tr-TR" sz="2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mühendisler</a:t>
            </a:r>
            <a:r>
              <a:rPr lang="tr-TR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yetiştirmektir.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1522</Words>
  <Application>Microsoft Office PowerPoint</Application>
  <PresentationFormat>Widescreen</PresentationFormat>
  <Paragraphs>375</Paragraphs>
  <Slides>35</Slides>
  <Notes>35</Notes>
  <HiddenSlides>2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Quattrocento Sans</vt:lpstr>
      <vt:lpstr>Arial</vt:lpstr>
      <vt:lpstr>Calibri</vt:lpstr>
      <vt:lpstr>Office Theme</vt:lpstr>
      <vt:lpstr>Photoshop.Image.13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Nevin Colak</dc:creator>
  <cp:lastModifiedBy>Ihsan Yanikoglu</cp:lastModifiedBy>
  <cp:revision>11</cp:revision>
  <dcterms:created xsi:type="dcterms:W3CDTF">2018-07-28T11:18:26Z</dcterms:created>
  <dcterms:modified xsi:type="dcterms:W3CDTF">2022-07-30T00:43:41Z</dcterms:modified>
</cp:coreProperties>
</file>